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61" r:id="rId5"/>
    <p:sldId id="258" r:id="rId6"/>
    <p:sldId id="262" r:id="rId7"/>
    <p:sldId id="259" r:id="rId8"/>
    <p:sldId id="270" r:id="rId9"/>
    <p:sldId id="271" r:id="rId10"/>
    <p:sldId id="283" r:id="rId11"/>
    <p:sldId id="284" r:id="rId12"/>
    <p:sldId id="273" r:id="rId13"/>
    <p:sldId id="274" r:id="rId14"/>
    <p:sldId id="275" r:id="rId15"/>
    <p:sldId id="272" r:id="rId16"/>
    <p:sldId id="276" r:id="rId17"/>
    <p:sldId id="277" r:id="rId18"/>
    <p:sldId id="278" r:id="rId19"/>
    <p:sldId id="279" r:id="rId20"/>
    <p:sldId id="260" r:id="rId21"/>
    <p:sldId id="280" r:id="rId22"/>
    <p:sldId id="282" r:id="rId23"/>
    <p:sldId id="26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0000FF"/>
    <a:srgbClr val="00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0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70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58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2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38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6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4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84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83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31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17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7A13-D33B-4789-A774-93E2C8BB1C23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55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140.png"/><Relationship Id="rId15" Type="http://schemas.openxmlformats.org/officeDocument/2006/relationships/image" Target="../media/image24.png"/><Relationship Id="rId10" Type="http://schemas.openxmlformats.org/officeDocument/2006/relationships/image" Target="../media/image190.png"/><Relationship Id="rId19" Type="http://schemas.openxmlformats.org/officeDocument/2006/relationships/image" Target="../media/image28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8.png"/><Relationship Id="rId18" Type="http://schemas.openxmlformats.org/officeDocument/2006/relationships/image" Target="../media/image37.png"/><Relationship Id="rId7" Type="http://schemas.openxmlformats.org/officeDocument/2006/relationships/image" Target="../media/image34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15" Type="http://schemas.openxmlformats.org/officeDocument/2006/relationships/image" Target="../media/image31.png"/><Relationship Id="rId10" Type="http://schemas.openxmlformats.org/officeDocument/2006/relationships/image" Target="../media/image35.png"/><Relationship Id="rId9" Type="http://schemas.openxmlformats.org/officeDocument/2006/relationships/image" Target="../media/image25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3" Type="http://schemas.openxmlformats.org/officeDocument/2006/relationships/image" Target="../media/image40.png"/><Relationship Id="rId12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6" Type="http://schemas.openxmlformats.org/officeDocument/2006/relationships/image" Target="../media/image400.png"/><Relationship Id="rId5" Type="http://schemas.openxmlformats.org/officeDocument/2006/relationships/image" Target="../media/image10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14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altLang="zh-CN" sz="48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cs typeface="+mj-cs"/>
              </a:rPr>
              <a:t>Least Squares Natural Migration (LSNM) of Surface Waves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91778"/>
            <a:ext cx="9144000" cy="1655762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Zhaolun Liu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2015.12.9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 for two-corner model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/>
          <a:stretch/>
        </p:blipFill>
        <p:spPr>
          <a:xfrm>
            <a:off x="-524655" y="1542996"/>
            <a:ext cx="5371429" cy="3611067"/>
          </a:xfrm>
        </p:spPr>
      </p:pic>
      <p:sp>
        <p:nvSpPr>
          <p:cNvPr id="5" name="文本框 4"/>
          <p:cNvSpPr txBox="1"/>
          <p:nvPr/>
        </p:nvSpPr>
        <p:spPr>
          <a:xfrm>
            <a:off x="528107" y="4574620"/>
            <a:ext cx="300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Buried corners locations: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8107" y="4974730"/>
            <a:ext cx="300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x1=122 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x2=151 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773510" y="1992451"/>
            <a:ext cx="0" cy="19874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077702" y="1991846"/>
            <a:ext cx="1" cy="198484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415984" y="365483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77702" y="366371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"/>
          <a:stretch/>
        </p:blipFill>
        <p:spPr>
          <a:xfrm>
            <a:off x="4628824" y="1702973"/>
            <a:ext cx="3570630" cy="25806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39" y="1438299"/>
            <a:ext cx="3853194" cy="28453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23" y="4361022"/>
            <a:ext cx="3507615" cy="24209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77" y="4346157"/>
            <a:ext cx="3558956" cy="2428206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4979720" y="1890093"/>
            <a:ext cx="2469411" cy="2164849"/>
            <a:chOff x="4979720" y="1890093"/>
            <a:chExt cx="2739320" cy="2836349"/>
          </a:xfrm>
        </p:grpSpPr>
        <p:cxnSp>
          <p:nvCxnSpPr>
            <p:cNvPr id="18" name="直接箭头连接符 17"/>
            <p:cNvCxnSpPr/>
            <p:nvPr/>
          </p:nvCxnSpPr>
          <p:spPr>
            <a:xfrm>
              <a:off x="5001220" y="1914534"/>
              <a:ext cx="2700867" cy="28109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五角星 18"/>
            <p:cNvSpPr/>
            <p:nvPr/>
          </p:nvSpPr>
          <p:spPr>
            <a:xfrm>
              <a:off x="4979720" y="1890093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五角星 19"/>
            <p:cNvSpPr/>
            <p:nvPr/>
          </p:nvSpPr>
          <p:spPr>
            <a:xfrm>
              <a:off x="5590609" y="2512039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6157542" y="3130107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五角星 21"/>
            <p:cNvSpPr/>
            <p:nvPr/>
          </p:nvSpPr>
          <p:spPr>
            <a:xfrm>
              <a:off x="6826412" y="3796554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3" name="五角星 22"/>
            <p:cNvSpPr/>
            <p:nvPr/>
          </p:nvSpPr>
          <p:spPr>
            <a:xfrm>
              <a:off x="7537611" y="4545013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27" name="直接箭头连接符 26"/>
          <p:cNvCxnSpPr/>
          <p:nvPr/>
        </p:nvCxnSpPr>
        <p:spPr>
          <a:xfrm>
            <a:off x="5083312" y="2083564"/>
            <a:ext cx="0" cy="5624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7345180" y="2735705"/>
            <a:ext cx="0" cy="11092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 for two-corner model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"/>
          <a:stretch/>
        </p:blipFill>
        <p:spPr>
          <a:xfrm>
            <a:off x="3497098" y="2956357"/>
            <a:ext cx="3570630" cy="258065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832976" y="3082182"/>
            <a:ext cx="2469411" cy="2164849"/>
            <a:chOff x="4979720" y="1890093"/>
            <a:chExt cx="2469411" cy="2164849"/>
          </a:xfrm>
        </p:grpSpPr>
        <p:grpSp>
          <p:nvGrpSpPr>
            <p:cNvPr id="25" name="组合 24"/>
            <p:cNvGrpSpPr/>
            <p:nvPr/>
          </p:nvGrpSpPr>
          <p:grpSpPr>
            <a:xfrm>
              <a:off x="4979720" y="1890093"/>
              <a:ext cx="2469411" cy="2164849"/>
              <a:chOff x="4979720" y="1890093"/>
              <a:chExt cx="2739320" cy="2836349"/>
            </a:xfrm>
          </p:grpSpPr>
          <p:cxnSp>
            <p:nvCxnSpPr>
              <p:cNvPr id="18" name="直接箭头连接符 17"/>
              <p:cNvCxnSpPr/>
              <p:nvPr/>
            </p:nvCxnSpPr>
            <p:spPr>
              <a:xfrm>
                <a:off x="5001220" y="1914534"/>
                <a:ext cx="2700867" cy="281093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五角星 18"/>
              <p:cNvSpPr/>
              <p:nvPr/>
            </p:nvSpPr>
            <p:spPr>
              <a:xfrm>
                <a:off x="4979720" y="1890093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五角星 19"/>
              <p:cNvSpPr/>
              <p:nvPr/>
            </p:nvSpPr>
            <p:spPr>
              <a:xfrm>
                <a:off x="5590609" y="2512039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五角星 20"/>
              <p:cNvSpPr/>
              <p:nvPr/>
            </p:nvSpPr>
            <p:spPr>
              <a:xfrm>
                <a:off x="6157542" y="3130107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五角星 21"/>
              <p:cNvSpPr/>
              <p:nvPr/>
            </p:nvSpPr>
            <p:spPr>
              <a:xfrm>
                <a:off x="6826412" y="3796554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五角星 22"/>
              <p:cNvSpPr/>
              <p:nvPr/>
            </p:nvSpPr>
            <p:spPr>
              <a:xfrm>
                <a:off x="7537611" y="4545013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7" name="直接箭头连接符 26"/>
            <p:cNvCxnSpPr/>
            <p:nvPr/>
          </p:nvCxnSpPr>
          <p:spPr>
            <a:xfrm>
              <a:off x="5083312" y="2083564"/>
              <a:ext cx="0" cy="56246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flipV="1">
              <a:off x="7345180" y="2780675"/>
              <a:ext cx="0" cy="110927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" y="4368628"/>
            <a:ext cx="3558956" cy="24133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" y="1880736"/>
            <a:ext cx="3407000" cy="240289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97" y="2042910"/>
            <a:ext cx="5200000" cy="3971429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7526483" y="2278159"/>
            <a:ext cx="3731129" cy="3380628"/>
            <a:chOff x="4979720" y="1890093"/>
            <a:chExt cx="2469411" cy="2164849"/>
          </a:xfrm>
        </p:grpSpPr>
        <p:grpSp>
          <p:nvGrpSpPr>
            <p:cNvPr id="30" name="组合 29"/>
            <p:cNvGrpSpPr/>
            <p:nvPr/>
          </p:nvGrpSpPr>
          <p:grpSpPr>
            <a:xfrm>
              <a:off x="4979720" y="1890093"/>
              <a:ext cx="2469411" cy="2164849"/>
              <a:chOff x="4979720" y="1890093"/>
              <a:chExt cx="2739320" cy="2836349"/>
            </a:xfrm>
          </p:grpSpPr>
          <p:cxnSp>
            <p:nvCxnSpPr>
              <p:cNvPr id="33" name="直接箭头连接符 32"/>
              <p:cNvCxnSpPr/>
              <p:nvPr/>
            </p:nvCxnSpPr>
            <p:spPr>
              <a:xfrm>
                <a:off x="5001220" y="1914534"/>
                <a:ext cx="2700867" cy="281093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五角星 33"/>
              <p:cNvSpPr/>
              <p:nvPr/>
            </p:nvSpPr>
            <p:spPr>
              <a:xfrm>
                <a:off x="4979720" y="1890093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五角星 34"/>
              <p:cNvSpPr/>
              <p:nvPr/>
            </p:nvSpPr>
            <p:spPr>
              <a:xfrm>
                <a:off x="5590609" y="2512039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五角星 35"/>
              <p:cNvSpPr/>
              <p:nvPr/>
            </p:nvSpPr>
            <p:spPr>
              <a:xfrm>
                <a:off x="6157542" y="3130107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五角星 36"/>
              <p:cNvSpPr/>
              <p:nvPr/>
            </p:nvSpPr>
            <p:spPr>
              <a:xfrm>
                <a:off x="6826412" y="3796554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五角星 37"/>
              <p:cNvSpPr/>
              <p:nvPr/>
            </p:nvSpPr>
            <p:spPr>
              <a:xfrm>
                <a:off x="7537611" y="4545013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1" name="直接箭头连接符 30"/>
            <p:cNvCxnSpPr/>
            <p:nvPr/>
          </p:nvCxnSpPr>
          <p:spPr>
            <a:xfrm>
              <a:off x="5083312" y="2083564"/>
              <a:ext cx="4600" cy="6253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V="1">
              <a:off x="7335259" y="2759702"/>
              <a:ext cx="0" cy="110927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6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Polarity analysis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6858" r="4996" b="12538"/>
          <a:stretch/>
        </p:blipFill>
        <p:spPr>
          <a:xfrm>
            <a:off x="147079" y="2604109"/>
            <a:ext cx="4699001" cy="2429934"/>
          </a:xfrm>
        </p:spPr>
      </p:pic>
      <p:sp>
        <p:nvSpPr>
          <p:cNvPr id="5" name="文本框 4"/>
          <p:cNvSpPr txBox="1"/>
          <p:nvPr/>
        </p:nvSpPr>
        <p:spPr>
          <a:xfrm>
            <a:off x="719667" y="2006600"/>
            <a:ext cx="3050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corner model</a:t>
            </a:r>
            <a:endParaRPr lang="zh-CN" altLang="en-US" sz="2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5013" y="4997506"/>
            <a:ext cx="3257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source-receiver pairs: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30969" y="2408539"/>
            <a:ext cx="964767" cy="587845"/>
            <a:chOff x="530969" y="2408539"/>
            <a:chExt cx="964767" cy="587845"/>
          </a:xfrm>
        </p:grpSpPr>
        <p:grpSp>
          <p:nvGrpSpPr>
            <p:cNvPr id="10" name="组合 9"/>
            <p:cNvGrpSpPr/>
            <p:nvPr/>
          </p:nvGrpSpPr>
          <p:grpSpPr>
            <a:xfrm>
              <a:off x="747485" y="2814955"/>
              <a:ext cx="520011" cy="181429"/>
              <a:chOff x="747485" y="2814955"/>
              <a:chExt cx="520011" cy="181429"/>
            </a:xfrm>
          </p:grpSpPr>
          <p:sp>
            <p:nvSpPr>
              <p:cNvPr id="6" name="五角星 5"/>
              <p:cNvSpPr/>
              <p:nvPr/>
            </p:nvSpPr>
            <p:spPr>
              <a:xfrm>
                <a:off x="747485" y="2814955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流程图: 手动操作 6"/>
              <p:cNvSpPr/>
              <p:nvPr/>
            </p:nvSpPr>
            <p:spPr>
              <a:xfrm>
                <a:off x="1078811" y="2843984"/>
                <a:ext cx="188685" cy="152400"/>
              </a:xfrm>
              <a:prstGeom prst="flowChartManualOperation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530969" y="2428689"/>
                  <a:ext cx="5478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69" y="2428689"/>
                  <a:ext cx="547842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928914" y="2408539"/>
                  <a:ext cx="566822" cy="391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14" y="2408539"/>
                  <a:ext cx="566822" cy="39190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/>
          <p:cNvGrpSpPr/>
          <p:nvPr/>
        </p:nvGrpSpPr>
        <p:grpSpPr>
          <a:xfrm>
            <a:off x="2940586" y="2431000"/>
            <a:ext cx="979630" cy="594413"/>
            <a:chOff x="2940586" y="2431000"/>
            <a:chExt cx="979630" cy="594413"/>
          </a:xfrm>
        </p:grpSpPr>
        <p:grpSp>
          <p:nvGrpSpPr>
            <p:cNvPr id="11" name="组合 10"/>
            <p:cNvGrpSpPr/>
            <p:nvPr/>
          </p:nvGrpSpPr>
          <p:grpSpPr>
            <a:xfrm>
              <a:off x="3167343" y="2843984"/>
              <a:ext cx="520011" cy="181429"/>
              <a:chOff x="3167343" y="2843984"/>
              <a:chExt cx="520011" cy="181429"/>
            </a:xfrm>
          </p:grpSpPr>
          <p:sp>
            <p:nvSpPr>
              <p:cNvPr id="8" name="五角星 7"/>
              <p:cNvSpPr/>
              <p:nvPr/>
            </p:nvSpPr>
            <p:spPr>
              <a:xfrm>
                <a:off x="3505925" y="2843984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流程图: 手动操作 8"/>
              <p:cNvSpPr/>
              <p:nvPr/>
            </p:nvSpPr>
            <p:spPr>
              <a:xfrm>
                <a:off x="3167343" y="2873013"/>
                <a:ext cx="188685" cy="152400"/>
              </a:xfrm>
              <a:prstGeom prst="flowChartManualOperation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940586" y="2431000"/>
              <a:ext cx="979630" cy="391902"/>
              <a:chOff x="2940586" y="2431000"/>
              <a:chExt cx="979630" cy="3919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矩形 15"/>
                  <p:cNvSpPr/>
                  <p:nvPr/>
                </p:nvSpPr>
                <p:spPr>
                  <a:xfrm>
                    <a:off x="3372374" y="2451150"/>
                    <a:ext cx="5478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" name="矩形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2374" y="2451150"/>
                    <a:ext cx="54784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矩形 16"/>
                  <p:cNvSpPr/>
                  <p:nvPr/>
                </p:nvSpPr>
                <p:spPr>
                  <a:xfrm>
                    <a:off x="2940586" y="2431000"/>
                    <a:ext cx="566822" cy="3919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7" name="矩形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0586" y="2431000"/>
                    <a:ext cx="566822" cy="39190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3" name="文本框 32"/>
          <p:cNvSpPr txBox="1"/>
          <p:nvPr/>
        </p:nvSpPr>
        <p:spPr>
          <a:xfrm>
            <a:off x="5671264" y="2010703"/>
            <a:ext cx="3310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kernel</a:t>
            </a:r>
            <a:endParaRPr lang="zh-CN" altLang="en-US" sz="2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056197" y="2342042"/>
            <a:ext cx="5201091" cy="1730523"/>
            <a:chOff x="6056197" y="2342042"/>
            <a:chExt cx="5201091" cy="1730523"/>
          </a:xfrm>
        </p:grpSpPr>
        <p:sp>
          <p:nvSpPr>
            <p:cNvPr id="31" name="五角星 30"/>
            <p:cNvSpPr/>
            <p:nvPr/>
          </p:nvSpPr>
          <p:spPr>
            <a:xfrm>
              <a:off x="6272713" y="2748458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2" name="流程图: 手动操作 31"/>
            <p:cNvSpPr/>
            <p:nvPr/>
          </p:nvSpPr>
          <p:spPr>
            <a:xfrm>
              <a:off x="7306776" y="2777487"/>
              <a:ext cx="188685" cy="152400"/>
            </a:xfrm>
            <a:prstGeom prst="flowChartManualOpera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6056197" y="2362192"/>
                  <a:ext cx="5478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6197" y="2362192"/>
                  <a:ext cx="54784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7156879" y="2342042"/>
                  <a:ext cx="566822" cy="391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879" y="2342042"/>
                  <a:ext cx="566822" cy="39190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接箭头连接符 34"/>
            <p:cNvCxnSpPr/>
            <p:nvPr/>
          </p:nvCxnSpPr>
          <p:spPr>
            <a:xfrm flipV="1">
              <a:off x="6330118" y="3342378"/>
              <a:ext cx="2490835" cy="166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/>
                <p:cNvSpPr/>
                <p:nvPr/>
              </p:nvSpPr>
              <p:spPr>
                <a:xfrm>
                  <a:off x="8626107" y="2367408"/>
                  <a:ext cx="4633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矩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6107" y="2367408"/>
                  <a:ext cx="46339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爆炸形 1 39"/>
            <p:cNvSpPr/>
            <p:nvPr/>
          </p:nvSpPr>
          <p:spPr>
            <a:xfrm>
              <a:off x="8747738" y="2748458"/>
              <a:ext cx="220133" cy="273568"/>
            </a:xfrm>
            <a:prstGeom prst="irregularSeal1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箭头连接符 43"/>
            <p:cNvCxnSpPr/>
            <p:nvPr/>
          </p:nvCxnSpPr>
          <p:spPr>
            <a:xfrm>
              <a:off x="7612386" y="2885242"/>
              <a:ext cx="94741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矩形 45"/>
                <p:cNvSpPr/>
                <p:nvPr/>
              </p:nvSpPr>
              <p:spPr>
                <a:xfrm>
                  <a:off x="9421722" y="3133244"/>
                  <a:ext cx="18355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𝑡𝑟𝑎𝑛𝑠</m:t>
                            </m:r>
                          </m:sub>
                        </m:sSub>
                        <m:r>
                          <a:rPr lang="zh-CN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zh-CN" alt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矩形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722" y="3133244"/>
                  <a:ext cx="183556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/>
                <p:cNvSpPr/>
                <p:nvPr/>
              </p:nvSpPr>
              <p:spPr>
                <a:xfrm>
                  <a:off x="9400734" y="2628440"/>
                  <a:ext cx="1854546" cy="391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𝑡𝑟𝑎𝑛𝑠</m:t>
                            </m:r>
                          </m:sub>
                        </m:sSub>
                        <m:r>
                          <a:rPr lang="zh-CN" altLang="en-US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zh-CN" alt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矩形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0734" y="2628440"/>
                  <a:ext cx="1854546" cy="39190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/>
                <p:cNvSpPr txBox="1"/>
                <p:nvPr/>
              </p:nvSpPr>
              <p:spPr>
                <a:xfrm>
                  <a:off x="10196561" y="2864163"/>
                  <a:ext cx="26289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oMath>
                    </m:oMathPara>
                  </a14:m>
                  <a:endParaRPr lang="zh-CN" alt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文本框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6561" y="2864163"/>
                  <a:ext cx="262892" cy="43088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矩形 49"/>
                <p:cNvSpPr/>
                <p:nvPr/>
              </p:nvSpPr>
              <p:spPr>
                <a:xfrm>
                  <a:off x="9858123" y="3703233"/>
                  <a:ext cx="9627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矩形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8123" y="3703233"/>
                  <a:ext cx="96276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/>
                <p:cNvSpPr/>
                <p:nvPr/>
              </p:nvSpPr>
              <p:spPr>
                <a:xfrm rot="16200000">
                  <a:off x="10122662" y="3481585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矩形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0122662" y="3481585"/>
                  <a:ext cx="410690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35" y="4334933"/>
            <a:ext cx="2911865" cy="215826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38" y="4326311"/>
            <a:ext cx="2913829" cy="2158266"/>
          </a:xfrm>
          <a:prstGeom prst="rect">
            <a:avLst/>
          </a:prstGeom>
        </p:spPr>
      </p:pic>
      <p:cxnSp>
        <p:nvCxnSpPr>
          <p:cNvPr id="57" name="直接箭头连接符 56"/>
          <p:cNvCxnSpPr/>
          <p:nvPr/>
        </p:nvCxnSpPr>
        <p:spPr>
          <a:xfrm flipH="1">
            <a:off x="7495461" y="5378189"/>
            <a:ext cx="310806" cy="336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9322467" y="5258007"/>
            <a:ext cx="332219" cy="2803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782967" y="5345523"/>
                <a:ext cx="2671757" cy="425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=26</m:t>
                    </m:r>
                    <m:r>
                      <a:rPr lang="en-US" altLang="zh-CN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altLang="zh-CN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67" y="5345523"/>
                <a:ext cx="2671757" cy="425053"/>
              </a:xfrm>
              <a:prstGeom prst="rect">
                <a:avLst/>
              </a:prstGeom>
              <a:blipFill rotWithShape="0">
                <a:blip r:embed="rId17"/>
                <a:stretch>
                  <a:fillRect t="-8571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719667" y="5810776"/>
                <a:ext cx="3099759" cy="425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=296</m:t>
                    </m:r>
                    <m:r>
                      <a:rPr lang="en-US" altLang="zh-CN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sz="20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=276</m:t>
                    </m:r>
                    <m:r>
                      <a:rPr lang="en-US" altLang="zh-CN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altLang="zh-CN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7" y="5810776"/>
                <a:ext cx="3099759" cy="425053"/>
              </a:xfrm>
              <a:prstGeom prst="rect">
                <a:avLst/>
              </a:prstGeom>
              <a:blipFill rotWithShape="0">
                <a:blip r:embed="rId18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367133" y="6166142"/>
                <a:ext cx="4247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Buried corners locations: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=122 </a:t>
                </a:r>
                <a:r>
                  <a:rPr lang="en-US" altLang="zh-CN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33" y="6166142"/>
                <a:ext cx="4247199" cy="400110"/>
              </a:xfrm>
              <a:prstGeom prst="rect">
                <a:avLst/>
              </a:prstGeom>
              <a:blipFill rotWithShape="0">
                <a:blip r:embed="rId19"/>
                <a:stretch>
                  <a:fillRect l="-1291" t="-9231" r="-717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51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63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1"/>
          <a:stretch/>
        </p:blipFill>
        <p:spPr>
          <a:xfrm>
            <a:off x="121556" y="3136339"/>
            <a:ext cx="4695977" cy="18029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Polarity analysis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311848" y="2010703"/>
            <a:ext cx="50048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the data </a:t>
            </a:r>
            <a:r>
              <a:rPr lang="en-US" altLang="zh-CN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(only backscattered waves)</a:t>
            </a:r>
            <a:endParaRPr lang="zh-CN" altLang="en-US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89"/>
          <a:stretch/>
        </p:blipFill>
        <p:spPr>
          <a:xfrm>
            <a:off x="121556" y="4978114"/>
            <a:ext cx="4695977" cy="1719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383714" y="2504118"/>
                <a:ext cx="4380238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zh-CN" alt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14" y="2504118"/>
                <a:ext cx="4380238" cy="8188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/>
          <p:cNvSpPr txBox="1"/>
          <p:nvPr/>
        </p:nvSpPr>
        <p:spPr>
          <a:xfrm>
            <a:off x="5531080" y="2021128"/>
            <a:ext cx="3292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image</a:t>
            </a:r>
            <a:endParaRPr lang="zh-CN" altLang="en-US" sz="2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532594" y="3322997"/>
            <a:ext cx="2399753" cy="3257578"/>
            <a:chOff x="4532594" y="3322997"/>
            <a:chExt cx="2399753" cy="325757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815" y="3322997"/>
              <a:ext cx="1980532" cy="1467965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036" y="4978114"/>
              <a:ext cx="1973661" cy="16024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/>
                <p:cNvSpPr txBox="1"/>
                <p:nvPr/>
              </p:nvSpPr>
              <p:spPr>
                <a:xfrm>
                  <a:off x="4534391" y="3611339"/>
                  <a:ext cx="32701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</m:oMath>
                    </m:oMathPara>
                  </a14:m>
                  <a:endParaRPr lang="zh-CN" alt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文本框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391" y="3611339"/>
                  <a:ext cx="327013" cy="73866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/>
                <p:cNvSpPr txBox="1"/>
                <p:nvPr/>
              </p:nvSpPr>
              <p:spPr>
                <a:xfrm>
                  <a:off x="4532594" y="5298069"/>
                  <a:ext cx="32701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</m:oMath>
                    </m:oMathPara>
                  </a14:m>
                  <a:endParaRPr lang="zh-CN" alt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文本框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2594" y="5298069"/>
                  <a:ext cx="327013" cy="73866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组合 64"/>
          <p:cNvGrpSpPr/>
          <p:nvPr/>
        </p:nvGrpSpPr>
        <p:grpSpPr>
          <a:xfrm>
            <a:off x="6871351" y="3136339"/>
            <a:ext cx="4651786" cy="3560794"/>
            <a:chOff x="6871351" y="3136339"/>
            <a:chExt cx="4651786" cy="3560794"/>
          </a:xfrm>
        </p:grpSpPr>
        <p:grpSp>
          <p:nvGrpSpPr>
            <p:cNvPr id="63" name="组合 62"/>
            <p:cNvGrpSpPr/>
            <p:nvPr/>
          </p:nvGrpSpPr>
          <p:grpSpPr>
            <a:xfrm>
              <a:off x="7061204" y="3136339"/>
              <a:ext cx="4461933" cy="3560794"/>
              <a:chOff x="7061204" y="3136339"/>
              <a:chExt cx="4461933" cy="3560794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1204" y="3136339"/>
                <a:ext cx="4461933" cy="3560794"/>
              </a:xfrm>
              <a:prstGeom prst="rect">
                <a:avLst/>
              </a:prstGeom>
            </p:spPr>
          </p:pic>
          <p:cxnSp>
            <p:nvCxnSpPr>
              <p:cNvPr id="41" name="直接连接符 40"/>
              <p:cNvCxnSpPr/>
              <p:nvPr/>
            </p:nvCxnSpPr>
            <p:spPr>
              <a:xfrm flipH="1">
                <a:off x="9057839" y="3513667"/>
                <a:ext cx="1421" cy="268393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/>
                <p:cNvSpPr txBox="1"/>
                <p:nvPr/>
              </p:nvSpPr>
              <p:spPr>
                <a:xfrm>
                  <a:off x="6871351" y="3805987"/>
                  <a:ext cx="30617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sz="105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文本框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1351" y="3805987"/>
                  <a:ext cx="30617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0000" r="-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/>
                <p:cNvSpPr txBox="1"/>
                <p:nvPr/>
              </p:nvSpPr>
              <p:spPr>
                <a:xfrm>
                  <a:off x="6871351" y="5497871"/>
                  <a:ext cx="30617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sz="105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文本框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1351" y="5497871"/>
                  <a:ext cx="306173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0000" r="-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/>
          <p:cNvGrpSpPr/>
          <p:nvPr/>
        </p:nvGrpSpPr>
        <p:grpSpPr>
          <a:xfrm>
            <a:off x="696781" y="2342042"/>
            <a:ext cx="4923902" cy="727734"/>
            <a:chOff x="696781" y="2342042"/>
            <a:chExt cx="4923902" cy="727734"/>
          </a:xfrm>
        </p:grpSpPr>
        <p:sp>
          <p:nvSpPr>
            <p:cNvPr id="31" name="五角星 30"/>
            <p:cNvSpPr/>
            <p:nvPr/>
          </p:nvSpPr>
          <p:spPr>
            <a:xfrm>
              <a:off x="913297" y="2748458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2" name="流程图: 手动操作 31"/>
            <p:cNvSpPr/>
            <p:nvPr/>
          </p:nvSpPr>
          <p:spPr>
            <a:xfrm>
              <a:off x="1947360" y="2777487"/>
              <a:ext cx="188685" cy="152400"/>
            </a:xfrm>
            <a:prstGeom prst="flowChartManualOpera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696781" y="2362192"/>
                  <a:ext cx="5478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81" y="2362192"/>
                  <a:ext cx="547842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1797463" y="2342042"/>
                  <a:ext cx="566822" cy="391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463" y="2342042"/>
                  <a:ext cx="566822" cy="39190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/>
                <p:cNvSpPr/>
                <p:nvPr/>
              </p:nvSpPr>
              <p:spPr>
                <a:xfrm>
                  <a:off x="3266691" y="2367408"/>
                  <a:ext cx="4633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矩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6691" y="2367408"/>
                  <a:ext cx="463396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爆炸形 1 39"/>
            <p:cNvSpPr/>
            <p:nvPr/>
          </p:nvSpPr>
          <p:spPr>
            <a:xfrm>
              <a:off x="3388322" y="2748458"/>
              <a:ext cx="220133" cy="273568"/>
            </a:xfrm>
            <a:prstGeom prst="irregularSeal1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4100780" y="2655843"/>
                  <a:ext cx="1519903" cy="391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0780" y="2655843"/>
                  <a:ext cx="1519903" cy="39190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组合 18"/>
            <p:cNvGrpSpPr/>
            <p:nvPr/>
          </p:nvGrpSpPr>
          <p:grpSpPr>
            <a:xfrm>
              <a:off x="1065698" y="2882344"/>
              <a:ext cx="2432245" cy="187432"/>
              <a:chOff x="1094726" y="3136339"/>
              <a:chExt cx="2432245" cy="187432"/>
            </a:xfrm>
          </p:grpSpPr>
          <p:cxnSp>
            <p:nvCxnSpPr>
              <p:cNvPr id="44" name="直接箭头连接符 43"/>
              <p:cNvCxnSpPr/>
              <p:nvPr/>
            </p:nvCxnSpPr>
            <p:spPr>
              <a:xfrm>
                <a:off x="1094726" y="3136339"/>
                <a:ext cx="243224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3519715" y="3136340"/>
                <a:ext cx="0" cy="186657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>
                <a:off x="2032000" y="3322997"/>
                <a:ext cx="1480457" cy="77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"/>
          <p:cNvGrpSpPr/>
          <p:nvPr/>
        </p:nvGrpSpPr>
        <p:grpSpPr>
          <a:xfrm>
            <a:off x="2976887" y="4638806"/>
            <a:ext cx="4457118" cy="400110"/>
            <a:chOff x="2976887" y="4638806"/>
            <a:chExt cx="4457118" cy="400110"/>
          </a:xfrm>
        </p:grpSpPr>
        <p:sp>
          <p:nvSpPr>
            <p:cNvPr id="3" name="文本框 2"/>
            <p:cNvSpPr txBox="1"/>
            <p:nvPr/>
          </p:nvSpPr>
          <p:spPr>
            <a:xfrm>
              <a:off x="2976887" y="4638806"/>
              <a:ext cx="4457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Velocity discontinuity     polarity change?</a:t>
              </a:r>
              <a:endPara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5316744" y="4882228"/>
              <a:ext cx="21433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8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10569" r="9196" b="61448"/>
          <a:stretch/>
        </p:blipFill>
        <p:spPr>
          <a:xfrm rot="5400000">
            <a:off x="618111" y="4056835"/>
            <a:ext cx="2844901" cy="7752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analysis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311848" y="2010703"/>
            <a:ext cx="5381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one source and all the receivers</a:t>
            </a:r>
            <a:endParaRPr lang="zh-CN" altLang="en-US" sz="2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爆炸形 1 71"/>
          <p:cNvSpPr/>
          <p:nvPr/>
        </p:nvSpPr>
        <p:spPr>
          <a:xfrm>
            <a:off x="5673006" y="2755380"/>
            <a:ext cx="220133" cy="273568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5482676" y="2393016"/>
                <a:ext cx="555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76" y="2393016"/>
                <a:ext cx="55585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组合 173"/>
          <p:cNvGrpSpPr/>
          <p:nvPr/>
        </p:nvGrpSpPr>
        <p:grpSpPr>
          <a:xfrm>
            <a:off x="1652920" y="3022549"/>
            <a:ext cx="641547" cy="3791195"/>
            <a:chOff x="1652920" y="3022549"/>
            <a:chExt cx="641547" cy="3791195"/>
          </a:xfrm>
        </p:grpSpPr>
        <p:grpSp>
          <p:nvGrpSpPr>
            <p:cNvPr id="173" name="组合 172"/>
            <p:cNvGrpSpPr/>
            <p:nvPr/>
          </p:nvGrpSpPr>
          <p:grpSpPr>
            <a:xfrm>
              <a:off x="1652920" y="4267200"/>
              <a:ext cx="641547" cy="397933"/>
              <a:chOff x="1652920" y="4267200"/>
              <a:chExt cx="641547" cy="397933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040561" y="4267200"/>
                <a:ext cx="253906" cy="70271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>
                <a:endCxn id="24" idx="2"/>
              </p:cNvCxnSpPr>
              <p:nvPr/>
            </p:nvCxnSpPr>
            <p:spPr>
              <a:xfrm flipH="1">
                <a:off x="1652920" y="4345493"/>
                <a:ext cx="641547" cy="9898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stCxn id="24" idx="2"/>
              </p:cNvCxnSpPr>
              <p:nvPr/>
            </p:nvCxnSpPr>
            <p:spPr>
              <a:xfrm>
                <a:off x="1652920" y="4444478"/>
                <a:ext cx="582280" cy="92139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2040561" y="4536617"/>
                <a:ext cx="177706" cy="12851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/>
            <p:cNvCxnSpPr>
              <a:stCxn id="24" idx="1"/>
              <a:endCxn id="24" idx="3"/>
            </p:cNvCxnSpPr>
            <p:nvPr/>
          </p:nvCxnSpPr>
          <p:spPr>
            <a:xfrm>
              <a:off x="2040562" y="3022549"/>
              <a:ext cx="0" cy="379119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组合 176"/>
          <p:cNvGrpSpPr/>
          <p:nvPr/>
        </p:nvGrpSpPr>
        <p:grpSpPr>
          <a:xfrm>
            <a:off x="935179" y="3020458"/>
            <a:ext cx="641547" cy="3776847"/>
            <a:chOff x="935179" y="3020458"/>
            <a:chExt cx="641547" cy="3776847"/>
          </a:xfrm>
        </p:grpSpPr>
        <p:grpSp>
          <p:nvGrpSpPr>
            <p:cNvPr id="172" name="组合 171"/>
            <p:cNvGrpSpPr/>
            <p:nvPr/>
          </p:nvGrpSpPr>
          <p:grpSpPr>
            <a:xfrm>
              <a:off x="935179" y="4684220"/>
              <a:ext cx="641547" cy="397933"/>
              <a:chOff x="935179" y="4684220"/>
              <a:chExt cx="641547" cy="397933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1322820" y="4684220"/>
                <a:ext cx="253906" cy="70271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935179" y="4762513"/>
                <a:ext cx="641547" cy="9898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935179" y="4861498"/>
                <a:ext cx="582280" cy="92139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V="1">
                <a:off x="1322820" y="4953637"/>
                <a:ext cx="177706" cy="12851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接连接符 45"/>
            <p:cNvCxnSpPr/>
            <p:nvPr/>
          </p:nvCxnSpPr>
          <p:spPr>
            <a:xfrm>
              <a:off x="1341949" y="3020458"/>
              <a:ext cx="8566" cy="3776847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组合 175"/>
          <p:cNvGrpSpPr/>
          <p:nvPr/>
        </p:nvGrpSpPr>
        <p:grpSpPr>
          <a:xfrm>
            <a:off x="3048421" y="3101078"/>
            <a:ext cx="641547" cy="3756922"/>
            <a:chOff x="3048421" y="3101078"/>
            <a:chExt cx="641547" cy="3756922"/>
          </a:xfrm>
        </p:grpSpPr>
        <p:grpSp>
          <p:nvGrpSpPr>
            <p:cNvPr id="169" name="组合 168"/>
            <p:cNvGrpSpPr/>
            <p:nvPr/>
          </p:nvGrpSpPr>
          <p:grpSpPr>
            <a:xfrm>
              <a:off x="3048421" y="3215175"/>
              <a:ext cx="641547" cy="397933"/>
              <a:chOff x="3048421" y="3215175"/>
              <a:chExt cx="641547" cy="397933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3436062" y="3215175"/>
                <a:ext cx="253906" cy="70271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3048421" y="3293468"/>
                <a:ext cx="641547" cy="9898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3048421" y="3392453"/>
                <a:ext cx="582280" cy="92139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3436062" y="3484592"/>
                <a:ext cx="177706" cy="12851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直接连接符 53"/>
            <p:cNvCxnSpPr/>
            <p:nvPr/>
          </p:nvCxnSpPr>
          <p:spPr>
            <a:xfrm>
              <a:off x="3436062" y="3101078"/>
              <a:ext cx="0" cy="375692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组合 174"/>
          <p:cNvGrpSpPr/>
          <p:nvPr/>
        </p:nvGrpSpPr>
        <p:grpSpPr>
          <a:xfrm>
            <a:off x="2330680" y="3054732"/>
            <a:ext cx="641547" cy="3756922"/>
            <a:chOff x="2330680" y="3054732"/>
            <a:chExt cx="641547" cy="3756922"/>
          </a:xfrm>
        </p:grpSpPr>
        <p:grpSp>
          <p:nvGrpSpPr>
            <p:cNvPr id="170" name="组合 169"/>
            <p:cNvGrpSpPr/>
            <p:nvPr/>
          </p:nvGrpSpPr>
          <p:grpSpPr>
            <a:xfrm>
              <a:off x="2330680" y="3585647"/>
              <a:ext cx="641547" cy="397933"/>
              <a:chOff x="2330680" y="3585647"/>
              <a:chExt cx="641547" cy="397933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2718321" y="3585647"/>
                <a:ext cx="253906" cy="70271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2330680" y="3663940"/>
                <a:ext cx="641547" cy="9898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2330680" y="3762925"/>
                <a:ext cx="582280" cy="92139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2718321" y="3855064"/>
                <a:ext cx="177706" cy="12851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直接连接符 66"/>
            <p:cNvCxnSpPr/>
            <p:nvPr/>
          </p:nvCxnSpPr>
          <p:spPr>
            <a:xfrm>
              <a:off x="2718321" y="3054732"/>
              <a:ext cx="1" cy="375692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组合 184"/>
          <p:cNvGrpSpPr/>
          <p:nvPr/>
        </p:nvGrpSpPr>
        <p:grpSpPr>
          <a:xfrm>
            <a:off x="939084" y="3047653"/>
            <a:ext cx="5084914" cy="3822916"/>
            <a:chOff x="935178" y="3020458"/>
            <a:chExt cx="5084914" cy="3822916"/>
          </a:xfrm>
        </p:grpSpPr>
        <p:grpSp>
          <p:nvGrpSpPr>
            <p:cNvPr id="184" name="组合 183"/>
            <p:cNvGrpSpPr/>
            <p:nvPr/>
          </p:nvGrpSpPr>
          <p:grpSpPr>
            <a:xfrm>
              <a:off x="3611671" y="3020458"/>
              <a:ext cx="641547" cy="3791196"/>
              <a:chOff x="3611671" y="3020458"/>
              <a:chExt cx="641547" cy="3791196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3611671" y="4694987"/>
                <a:ext cx="641547" cy="397933"/>
                <a:chOff x="3416934" y="4694987"/>
                <a:chExt cx="641547" cy="397933"/>
              </a:xfrm>
            </p:grpSpPr>
            <p:cxnSp>
              <p:nvCxnSpPr>
                <p:cNvPr id="108" name="直接连接符 107"/>
                <p:cNvCxnSpPr/>
                <p:nvPr/>
              </p:nvCxnSpPr>
              <p:spPr>
                <a:xfrm>
                  <a:off x="3804575" y="4694987"/>
                  <a:ext cx="253906" cy="7027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 flipH="1">
                  <a:off x="3416934" y="4773280"/>
                  <a:ext cx="641547" cy="9898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3416934" y="4872265"/>
                  <a:ext cx="582280" cy="9213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flipV="1">
                  <a:off x="3804575" y="4964404"/>
                  <a:ext cx="177706" cy="1285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7" name="直接连接符 106"/>
              <p:cNvCxnSpPr/>
              <p:nvPr/>
            </p:nvCxnSpPr>
            <p:spPr>
              <a:xfrm>
                <a:off x="3999312" y="3020458"/>
                <a:ext cx="27695" cy="379119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组合 180"/>
            <p:cNvGrpSpPr/>
            <p:nvPr/>
          </p:nvGrpSpPr>
          <p:grpSpPr>
            <a:xfrm>
              <a:off x="5378545" y="3054732"/>
              <a:ext cx="641547" cy="3756922"/>
              <a:chOff x="5378545" y="3054732"/>
              <a:chExt cx="641547" cy="3756922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5378545" y="3180397"/>
                <a:ext cx="641547" cy="397933"/>
                <a:chOff x="5378545" y="3180397"/>
                <a:chExt cx="641547" cy="397933"/>
              </a:xfrm>
            </p:grpSpPr>
            <p:cxnSp>
              <p:nvCxnSpPr>
                <p:cNvPr id="114" name="直接连接符 113"/>
                <p:cNvCxnSpPr/>
                <p:nvPr/>
              </p:nvCxnSpPr>
              <p:spPr>
                <a:xfrm>
                  <a:off x="5766186" y="3180397"/>
                  <a:ext cx="253906" cy="7027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flipH="1">
                  <a:off x="5378545" y="3258690"/>
                  <a:ext cx="641547" cy="9898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5378545" y="3357675"/>
                  <a:ext cx="582280" cy="9213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flipV="1">
                  <a:off x="5766186" y="3449814"/>
                  <a:ext cx="177706" cy="1285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直接连接符 112"/>
              <p:cNvCxnSpPr/>
              <p:nvPr/>
            </p:nvCxnSpPr>
            <p:spPr>
              <a:xfrm>
                <a:off x="5766186" y="3054732"/>
                <a:ext cx="0" cy="3756922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组合 181"/>
            <p:cNvGrpSpPr/>
            <p:nvPr/>
          </p:nvGrpSpPr>
          <p:grpSpPr>
            <a:xfrm>
              <a:off x="4863295" y="3054732"/>
              <a:ext cx="641547" cy="3756922"/>
              <a:chOff x="4863295" y="3054732"/>
              <a:chExt cx="641547" cy="3756922"/>
            </a:xfrm>
          </p:grpSpPr>
          <p:grpSp>
            <p:nvGrpSpPr>
              <p:cNvPr id="179" name="组合 178"/>
              <p:cNvGrpSpPr/>
              <p:nvPr/>
            </p:nvGrpSpPr>
            <p:grpSpPr>
              <a:xfrm>
                <a:off x="4863295" y="3585647"/>
                <a:ext cx="641547" cy="397933"/>
                <a:chOff x="4863295" y="3585647"/>
                <a:chExt cx="641547" cy="397933"/>
              </a:xfrm>
            </p:grpSpPr>
            <p:cxnSp>
              <p:nvCxnSpPr>
                <p:cNvPr id="120" name="直接连接符 119"/>
                <p:cNvCxnSpPr/>
                <p:nvPr/>
              </p:nvCxnSpPr>
              <p:spPr>
                <a:xfrm>
                  <a:off x="5250936" y="3585647"/>
                  <a:ext cx="253906" cy="7027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 flipH="1">
                  <a:off x="4863295" y="3663940"/>
                  <a:ext cx="641547" cy="9898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4863295" y="3762925"/>
                  <a:ext cx="582280" cy="9213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 flipV="1">
                  <a:off x="5250936" y="3855064"/>
                  <a:ext cx="177706" cy="1285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直接连接符 118"/>
              <p:cNvCxnSpPr/>
              <p:nvPr/>
            </p:nvCxnSpPr>
            <p:spPr>
              <a:xfrm>
                <a:off x="5250936" y="3054732"/>
                <a:ext cx="1" cy="3756922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组合 182"/>
            <p:cNvGrpSpPr/>
            <p:nvPr/>
          </p:nvGrpSpPr>
          <p:grpSpPr>
            <a:xfrm>
              <a:off x="4200881" y="3022548"/>
              <a:ext cx="641547" cy="3791195"/>
              <a:chOff x="4200881" y="3022548"/>
              <a:chExt cx="641547" cy="3791195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4588523" y="3022548"/>
                <a:ext cx="0" cy="379119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" name="组合 179"/>
              <p:cNvGrpSpPr/>
              <p:nvPr/>
            </p:nvGrpSpPr>
            <p:grpSpPr>
              <a:xfrm>
                <a:off x="4200881" y="4267199"/>
                <a:ext cx="641547" cy="397933"/>
                <a:chOff x="4200881" y="4267199"/>
                <a:chExt cx="641547" cy="397933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4588522" y="4267199"/>
                  <a:ext cx="253906" cy="7027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flipH="1">
                  <a:off x="4200881" y="4345492"/>
                  <a:ext cx="641547" cy="9898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4200881" y="4444477"/>
                  <a:ext cx="582280" cy="9213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flipV="1">
                  <a:off x="4588522" y="4536616"/>
                  <a:ext cx="177706" cy="1285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组合 167"/>
            <p:cNvGrpSpPr/>
            <p:nvPr/>
          </p:nvGrpSpPr>
          <p:grpSpPr>
            <a:xfrm>
              <a:off x="935178" y="5073332"/>
              <a:ext cx="2766329" cy="1770042"/>
              <a:chOff x="935178" y="5073332"/>
              <a:chExt cx="2766329" cy="1770042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3059960" y="5073332"/>
                <a:ext cx="641547" cy="397933"/>
                <a:chOff x="3416934" y="4694987"/>
                <a:chExt cx="641547" cy="397933"/>
              </a:xfrm>
            </p:grpSpPr>
            <p:cxnSp>
              <p:nvCxnSpPr>
                <p:cNvPr id="141" name="直接连接符 140"/>
                <p:cNvCxnSpPr/>
                <p:nvPr/>
              </p:nvCxnSpPr>
              <p:spPr>
                <a:xfrm>
                  <a:off x="3804575" y="4694987"/>
                  <a:ext cx="253906" cy="7027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flipH="1">
                  <a:off x="3416934" y="4773280"/>
                  <a:ext cx="641547" cy="9898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3416934" y="4872265"/>
                  <a:ext cx="582280" cy="9213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 flipV="1">
                  <a:off x="3804575" y="4964404"/>
                  <a:ext cx="177706" cy="1285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组合 152"/>
              <p:cNvGrpSpPr/>
              <p:nvPr/>
            </p:nvGrpSpPr>
            <p:grpSpPr>
              <a:xfrm>
                <a:off x="2332106" y="5570564"/>
                <a:ext cx="641547" cy="397933"/>
                <a:chOff x="3416934" y="4694987"/>
                <a:chExt cx="641547" cy="397933"/>
              </a:xfrm>
            </p:grpSpPr>
            <p:cxnSp>
              <p:nvCxnSpPr>
                <p:cNvPr id="154" name="直接连接符 153"/>
                <p:cNvCxnSpPr/>
                <p:nvPr/>
              </p:nvCxnSpPr>
              <p:spPr>
                <a:xfrm>
                  <a:off x="3804575" y="4694987"/>
                  <a:ext cx="253906" cy="7027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 flipH="1">
                  <a:off x="3416934" y="4773280"/>
                  <a:ext cx="641547" cy="9898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3416934" y="4872265"/>
                  <a:ext cx="582280" cy="9213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 flipV="1">
                  <a:off x="3804575" y="4964404"/>
                  <a:ext cx="177706" cy="1285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组合 157"/>
              <p:cNvGrpSpPr/>
              <p:nvPr/>
            </p:nvGrpSpPr>
            <p:grpSpPr>
              <a:xfrm>
                <a:off x="1640632" y="5977691"/>
                <a:ext cx="641547" cy="397933"/>
                <a:chOff x="3416934" y="4694987"/>
                <a:chExt cx="641547" cy="397933"/>
              </a:xfrm>
            </p:grpSpPr>
            <p:cxnSp>
              <p:nvCxnSpPr>
                <p:cNvPr id="159" name="直接连接符 158"/>
                <p:cNvCxnSpPr/>
                <p:nvPr/>
              </p:nvCxnSpPr>
              <p:spPr>
                <a:xfrm>
                  <a:off x="3804575" y="4694987"/>
                  <a:ext cx="253906" cy="7027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 flipH="1">
                  <a:off x="3416934" y="4773280"/>
                  <a:ext cx="641547" cy="9898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3416934" y="4872265"/>
                  <a:ext cx="582280" cy="9213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 flipV="1">
                  <a:off x="3804575" y="4964404"/>
                  <a:ext cx="177706" cy="1285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组合 162"/>
              <p:cNvGrpSpPr/>
              <p:nvPr/>
            </p:nvGrpSpPr>
            <p:grpSpPr>
              <a:xfrm>
                <a:off x="935178" y="6445441"/>
                <a:ext cx="641547" cy="397933"/>
                <a:chOff x="3416934" y="4694987"/>
                <a:chExt cx="641547" cy="397933"/>
              </a:xfrm>
            </p:grpSpPr>
            <p:cxnSp>
              <p:nvCxnSpPr>
                <p:cNvPr id="164" name="直接连接符 163"/>
                <p:cNvCxnSpPr/>
                <p:nvPr/>
              </p:nvCxnSpPr>
              <p:spPr>
                <a:xfrm>
                  <a:off x="3804575" y="4694987"/>
                  <a:ext cx="253906" cy="7027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 flipH="1">
                  <a:off x="3416934" y="4773280"/>
                  <a:ext cx="641547" cy="9898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3416934" y="4872265"/>
                  <a:ext cx="582280" cy="9213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 flipV="1">
                  <a:off x="3804575" y="4964404"/>
                  <a:ext cx="177706" cy="1285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86" name="图片 1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51" y="3718945"/>
            <a:ext cx="906880" cy="672177"/>
          </a:xfrm>
          <a:prstGeom prst="rect">
            <a:avLst/>
          </a:prstGeom>
        </p:spPr>
      </p:pic>
      <p:pic>
        <p:nvPicPr>
          <p:cNvPr id="187" name="图片 1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30" y="4270531"/>
            <a:ext cx="906880" cy="672177"/>
          </a:xfrm>
          <a:prstGeom prst="rect">
            <a:avLst/>
          </a:prstGeom>
        </p:spPr>
      </p:pic>
      <p:pic>
        <p:nvPicPr>
          <p:cNvPr id="188" name="图片 1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19" y="4889057"/>
            <a:ext cx="906880" cy="672177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9" y="5474357"/>
            <a:ext cx="906880" cy="672177"/>
          </a:xfrm>
          <a:prstGeom prst="rect">
            <a:avLst/>
          </a:prstGeom>
        </p:spPr>
      </p:pic>
      <p:grpSp>
        <p:nvGrpSpPr>
          <p:cNvPr id="217" name="组合 216"/>
          <p:cNvGrpSpPr/>
          <p:nvPr/>
        </p:nvGrpSpPr>
        <p:grpSpPr>
          <a:xfrm>
            <a:off x="7176118" y="1591346"/>
            <a:ext cx="5203323" cy="4051914"/>
            <a:chOff x="6711175" y="1839590"/>
            <a:chExt cx="5203323" cy="4051914"/>
          </a:xfrm>
        </p:grpSpPr>
        <p:grpSp>
          <p:nvGrpSpPr>
            <p:cNvPr id="195" name="组合 194"/>
            <p:cNvGrpSpPr/>
            <p:nvPr/>
          </p:nvGrpSpPr>
          <p:grpSpPr>
            <a:xfrm>
              <a:off x="6711175" y="1839590"/>
              <a:ext cx="5203323" cy="4051914"/>
              <a:chOff x="6711175" y="1839590"/>
              <a:chExt cx="5203323" cy="4051914"/>
            </a:xfrm>
          </p:grpSpPr>
          <p:pic>
            <p:nvPicPr>
              <p:cNvPr id="190" name="图片 18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711175" y="1839590"/>
                <a:ext cx="5203323" cy="4051914"/>
              </a:xfrm>
              <a:prstGeom prst="rect">
                <a:avLst/>
              </a:prstGeom>
            </p:spPr>
          </p:pic>
          <p:cxnSp>
            <p:nvCxnSpPr>
              <p:cNvPr id="192" name="直接连接符 191"/>
              <p:cNvCxnSpPr/>
              <p:nvPr/>
            </p:nvCxnSpPr>
            <p:spPr>
              <a:xfrm>
                <a:off x="7713413" y="2644551"/>
                <a:ext cx="1" cy="3053798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五角星 192"/>
              <p:cNvSpPr/>
              <p:nvPr/>
            </p:nvSpPr>
            <p:spPr>
              <a:xfrm>
                <a:off x="7622699" y="2463122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7656566" y="3213328"/>
              <a:ext cx="800861" cy="607867"/>
              <a:chOff x="7656566" y="3213328"/>
              <a:chExt cx="800861" cy="607867"/>
            </a:xfrm>
          </p:grpSpPr>
          <p:cxnSp>
            <p:nvCxnSpPr>
              <p:cNvPr id="197" name="直接箭头连接符 196"/>
              <p:cNvCxnSpPr/>
              <p:nvPr/>
            </p:nvCxnSpPr>
            <p:spPr>
              <a:xfrm flipH="1">
                <a:off x="7789731" y="3450545"/>
                <a:ext cx="196119" cy="2290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流程图: 联系 198"/>
              <p:cNvSpPr/>
              <p:nvPr/>
            </p:nvSpPr>
            <p:spPr>
              <a:xfrm flipH="1">
                <a:off x="7656566" y="3679564"/>
                <a:ext cx="133165" cy="14163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1" name="矩形 200"/>
                  <p:cNvSpPr/>
                  <p:nvPr/>
                </p:nvSpPr>
                <p:spPr>
                  <a:xfrm>
                    <a:off x="7994031" y="3213328"/>
                    <a:ext cx="46339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1" name="矩形 2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4031" y="3213328"/>
                    <a:ext cx="463396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03" name="组合 202"/>
          <p:cNvGrpSpPr/>
          <p:nvPr/>
        </p:nvGrpSpPr>
        <p:grpSpPr>
          <a:xfrm>
            <a:off x="8113755" y="3805307"/>
            <a:ext cx="893323" cy="607867"/>
            <a:chOff x="7656566" y="3213328"/>
            <a:chExt cx="893323" cy="607867"/>
          </a:xfrm>
        </p:grpSpPr>
        <p:cxnSp>
          <p:nvCxnSpPr>
            <p:cNvPr id="204" name="直接箭头连接符 203"/>
            <p:cNvCxnSpPr/>
            <p:nvPr/>
          </p:nvCxnSpPr>
          <p:spPr>
            <a:xfrm flipH="1">
              <a:off x="7789731" y="3450545"/>
              <a:ext cx="196119" cy="22901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流程图: 联系 204"/>
            <p:cNvSpPr/>
            <p:nvPr/>
          </p:nvSpPr>
          <p:spPr>
            <a:xfrm flipH="1">
              <a:off x="7656566" y="3679564"/>
              <a:ext cx="133165" cy="14163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矩形 205"/>
                <p:cNvSpPr/>
                <p:nvPr/>
              </p:nvSpPr>
              <p:spPr>
                <a:xfrm>
                  <a:off x="7994031" y="3213328"/>
                  <a:ext cx="5558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矩形 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4031" y="3213328"/>
                  <a:ext cx="55585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1" name="组合 220"/>
          <p:cNvGrpSpPr/>
          <p:nvPr/>
        </p:nvGrpSpPr>
        <p:grpSpPr>
          <a:xfrm>
            <a:off x="1165590" y="3949313"/>
            <a:ext cx="5296305" cy="3573600"/>
            <a:chOff x="1120829" y="3868762"/>
            <a:chExt cx="5296305" cy="3573600"/>
          </a:xfrm>
        </p:grpSpPr>
        <p:grpSp>
          <p:nvGrpSpPr>
            <p:cNvPr id="216" name="组合 215"/>
            <p:cNvGrpSpPr/>
            <p:nvPr/>
          </p:nvGrpSpPr>
          <p:grpSpPr>
            <a:xfrm>
              <a:off x="2970825" y="3868762"/>
              <a:ext cx="3446309" cy="2499276"/>
              <a:chOff x="2906146" y="4196424"/>
              <a:chExt cx="3446309" cy="2499276"/>
            </a:xfrm>
          </p:grpSpPr>
          <p:pic>
            <p:nvPicPr>
              <p:cNvPr id="207" name="图片 2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5575" y="4196424"/>
                <a:ext cx="906880" cy="672177"/>
              </a:xfrm>
              <a:prstGeom prst="rect">
                <a:avLst/>
              </a:prstGeom>
            </p:spPr>
          </p:pic>
          <p:pic>
            <p:nvPicPr>
              <p:cNvPr id="208" name="图片 20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1266" y="4725439"/>
                <a:ext cx="906880" cy="672177"/>
              </a:xfrm>
              <a:prstGeom prst="rect">
                <a:avLst/>
              </a:prstGeom>
            </p:spPr>
          </p:pic>
          <p:pic>
            <p:nvPicPr>
              <p:cNvPr id="209" name="图片 20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3258" y="5176343"/>
                <a:ext cx="906880" cy="672177"/>
              </a:xfrm>
              <a:prstGeom prst="rect">
                <a:avLst/>
              </a:prstGeom>
            </p:spPr>
          </p:pic>
          <p:pic>
            <p:nvPicPr>
              <p:cNvPr id="210" name="图片 20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0647" y="5651455"/>
                <a:ext cx="906880" cy="672177"/>
              </a:xfrm>
              <a:prstGeom prst="rect">
                <a:avLst/>
              </a:prstGeom>
            </p:spPr>
          </p:pic>
          <p:pic>
            <p:nvPicPr>
              <p:cNvPr id="215" name="图片 2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6146" y="6023523"/>
                <a:ext cx="906880" cy="672177"/>
              </a:xfrm>
              <a:prstGeom prst="rect">
                <a:avLst/>
              </a:prstGeom>
            </p:spPr>
          </p:pic>
        </p:grpSp>
        <p:pic>
          <p:nvPicPr>
            <p:cNvPr id="218" name="图片 2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058" y="6111361"/>
              <a:ext cx="906880" cy="672177"/>
            </a:xfrm>
            <a:prstGeom prst="rect">
              <a:avLst/>
            </a:prstGeom>
          </p:spPr>
        </p:pic>
        <p:pic>
          <p:nvPicPr>
            <p:cNvPr id="219" name="图片 2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115" y="6526861"/>
              <a:ext cx="906880" cy="672177"/>
            </a:xfrm>
            <a:prstGeom prst="rect">
              <a:avLst/>
            </a:prstGeom>
          </p:spPr>
        </p:pic>
        <p:pic>
          <p:nvPicPr>
            <p:cNvPr id="220" name="图片 2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829" y="6770185"/>
              <a:ext cx="906880" cy="67217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-45471" y="2342042"/>
            <a:ext cx="3775558" cy="1012112"/>
            <a:chOff x="-45471" y="2342042"/>
            <a:chExt cx="3775558" cy="1012112"/>
          </a:xfrm>
        </p:grpSpPr>
        <p:grpSp>
          <p:nvGrpSpPr>
            <p:cNvPr id="28" name="组合 27"/>
            <p:cNvGrpSpPr/>
            <p:nvPr/>
          </p:nvGrpSpPr>
          <p:grpSpPr>
            <a:xfrm>
              <a:off x="-45471" y="2342042"/>
              <a:ext cx="3775558" cy="1012112"/>
              <a:chOff x="-45471" y="2342042"/>
              <a:chExt cx="3775558" cy="1012112"/>
            </a:xfrm>
          </p:grpSpPr>
          <p:sp>
            <p:nvSpPr>
              <p:cNvPr id="31" name="五角星 30"/>
              <p:cNvSpPr/>
              <p:nvPr/>
            </p:nvSpPr>
            <p:spPr>
              <a:xfrm>
                <a:off x="913297" y="2748458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流程图: 手动操作 31"/>
              <p:cNvSpPr/>
              <p:nvPr/>
            </p:nvSpPr>
            <p:spPr>
              <a:xfrm>
                <a:off x="1947360" y="2777487"/>
                <a:ext cx="188685" cy="152400"/>
              </a:xfrm>
              <a:prstGeom prst="flowChartManualOperation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矩形 28"/>
                  <p:cNvSpPr/>
                  <p:nvPr/>
                </p:nvSpPr>
                <p:spPr>
                  <a:xfrm>
                    <a:off x="696781" y="2362192"/>
                    <a:ext cx="5478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" name="矩形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781" y="2362192"/>
                    <a:ext cx="547842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矩形 29"/>
                  <p:cNvSpPr/>
                  <p:nvPr/>
                </p:nvSpPr>
                <p:spPr>
                  <a:xfrm>
                    <a:off x="1797463" y="2342042"/>
                    <a:ext cx="566822" cy="3919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0" name="矩形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7463" y="2342042"/>
                    <a:ext cx="566822" cy="39190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矩形 38"/>
                  <p:cNvSpPr/>
                  <p:nvPr/>
                </p:nvSpPr>
                <p:spPr>
                  <a:xfrm>
                    <a:off x="3266691" y="2367408"/>
                    <a:ext cx="46339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9" name="矩形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6691" y="2367408"/>
                    <a:ext cx="463396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爆炸形 1 39"/>
              <p:cNvSpPr/>
              <p:nvPr/>
            </p:nvSpPr>
            <p:spPr>
              <a:xfrm>
                <a:off x="3388322" y="2748458"/>
                <a:ext cx="220133" cy="273568"/>
              </a:xfrm>
              <a:prstGeom prst="irregularSeal1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矩形 21"/>
                  <p:cNvSpPr/>
                  <p:nvPr/>
                </p:nvSpPr>
                <p:spPr>
                  <a:xfrm>
                    <a:off x="-45471" y="3028872"/>
                    <a:ext cx="1218602" cy="3252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sz="1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altLang="zh-CN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US" altLang="zh-CN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altLang="zh-CN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1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sz="14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oMath>
                      </m:oMathPara>
                    </a14:m>
                    <a:endParaRPr lang="zh-CN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矩形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5471" y="3028872"/>
                    <a:ext cx="1218602" cy="32528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组合 4"/>
            <p:cNvGrpSpPr/>
            <p:nvPr/>
          </p:nvGrpSpPr>
          <p:grpSpPr>
            <a:xfrm>
              <a:off x="1065698" y="2809774"/>
              <a:ext cx="2432245" cy="187432"/>
              <a:chOff x="1065698" y="2882344"/>
              <a:chExt cx="2432245" cy="187432"/>
            </a:xfrm>
          </p:grpSpPr>
          <p:cxnSp>
            <p:nvCxnSpPr>
              <p:cNvPr id="125" name="直接箭头连接符 124"/>
              <p:cNvCxnSpPr/>
              <p:nvPr/>
            </p:nvCxnSpPr>
            <p:spPr>
              <a:xfrm>
                <a:off x="1065698" y="2882344"/>
                <a:ext cx="243224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箭头连接符 125"/>
              <p:cNvCxnSpPr/>
              <p:nvPr/>
            </p:nvCxnSpPr>
            <p:spPr>
              <a:xfrm>
                <a:off x="2002972" y="3069002"/>
                <a:ext cx="1480457" cy="77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3490687" y="2882345"/>
                <a:ext cx="0" cy="186657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433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2" grpId="0" animBg="1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Migration image of six-corner model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53" y="1574800"/>
            <a:ext cx="6267270" cy="4645283"/>
          </a:xfrm>
        </p:spPr>
      </p:pic>
      <p:grpSp>
        <p:nvGrpSpPr>
          <p:cNvPr id="3" name="组合 2"/>
          <p:cNvGrpSpPr/>
          <p:nvPr/>
        </p:nvGrpSpPr>
        <p:grpSpPr>
          <a:xfrm>
            <a:off x="7147483" y="2055941"/>
            <a:ext cx="3842550" cy="3523592"/>
            <a:chOff x="1566333" y="2386141"/>
            <a:chExt cx="3842550" cy="3523592"/>
          </a:xfrm>
        </p:grpSpPr>
        <p:cxnSp>
          <p:nvCxnSpPr>
            <p:cNvPr id="6" name="直接连接符 5"/>
            <p:cNvCxnSpPr/>
            <p:nvPr/>
          </p:nvCxnSpPr>
          <p:spPr>
            <a:xfrm flipH="1" flipV="1">
              <a:off x="1566333" y="2413000"/>
              <a:ext cx="8467" cy="349673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1778002" y="2412994"/>
              <a:ext cx="8467" cy="349673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>
              <a:off x="3014130" y="2396065"/>
              <a:ext cx="8467" cy="349673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462870" y="2387593"/>
              <a:ext cx="8467" cy="349673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4714616" y="2387592"/>
              <a:ext cx="8467" cy="349673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5400416" y="2386141"/>
              <a:ext cx="8467" cy="349673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736958" y="2386141"/>
            <a:ext cx="4479506" cy="3488266"/>
            <a:chOff x="736958" y="2386141"/>
            <a:chExt cx="4479506" cy="348826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958" y="2386141"/>
              <a:ext cx="4479506" cy="3488266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1399315" y="2632633"/>
              <a:ext cx="2739320" cy="2836349"/>
              <a:chOff x="6955033" y="2270026"/>
              <a:chExt cx="2739320" cy="2836349"/>
            </a:xfrm>
          </p:grpSpPr>
          <p:cxnSp>
            <p:nvCxnSpPr>
              <p:cNvPr id="16" name="直接箭头连接符 15"/>
              <p:cNvCxnSpPr/>
              <p:nvPr/>
            </p:nvCxnSpPr>
            <p:spPr>
              <a:xfrm>
                <a:off x="6976533" y="2294467"/>
                <a:ext cx="2700867" cy="281093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五角星 16"/>
              <p:cNvSpPr/>
              <p:nvPr/>
            </p:nvSpPr>
            <p:spPr>
              <a:xfrm>
                <a:off x="6955033" y="2270026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五角星 17"/>
              <p:cNvSpPr/>
              <p:nvPr/>
            </p:nvSpPr>
            <p:spPr>
              <a:xfrm>
                <a:off x="7565922" y="2891972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五角星 18"/>
              <p:cNvSpPr/>
              <p:nvPr/>
            </p:nvSpPr>
            <p:spPr>
              <a:xfrm>
                <a:off x="8132855" y="3510040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五角星 19"/>
              <p:cNvSpPr/>
              <p:nvPr/>
            </p:nvSpPr>
            <p:spPr>
              <a:xfrm>
                <a:off x="8801725" y="4176487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五角星 20"/>
              <p:cNvSpPr/>
              <p:nvPr/>
            </p:nvSpPr>
            <p:spPr>
              <a:xfrm>
                <a:off x="9512924" y="4924946"/>
                <a:ext cx="181429" cy="181429"/>
              </a:xfrm>
              <a:prstGeom prst="star5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688140" y="5945285"/>
            <a:ext cx="471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polarity at one side of the source</a:t>
            </a:r>
          </a:p>
        </p:txBody>
      </p:sp>
      <p:sp>
        <p:nvSpPr>
          <p:cNvPr id="7" name="直角三角形 6"/>
          <p:cNvSpPr/>
          <p:nvPr/>
        </p:nvSpPr>
        <p:spPr>
          <a:xfrm>
            <a:off x="1420815" y="2717800"/>
            <a:ext cx="2679472" cy="2770006"/>
          </a:xfrm>
          <a:prstGeom prst="rtTriangle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78695" y="6337420"/>
            <a:ext cx="4376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stack the images of all the shots</a:t>
            </a:r>
            <a:endParaRPr lang="zh-CN" alt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307417" y="4953000"/>
            <a:ext cx="719657" cy="338666"/>
            <a:chOff x="8339667" y="5393267"/>
            <a:chExt cx="719657" cy="338666"/>
          </a:xfrm>
        </p:grpSpPr>
        <p:cxnSp>
          <p:nvCxnSpPr>
            <p:cNvPr id="26" name="直接箭头连接符 25"/>
            <p:cNvCxnSpPr/>
            <p:nvPr/>
          </p:nvCxnSpPr>
          <p:spPr>
            <a:xfrm flipV="1">
              <a:off x="8339667" y="5393267"/>
              <a:ext cx="287863" cy="33866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V="1">
              <a:off x="8771461" y="5393267"/>
              <a:ext cx="287863" cy="33866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9885808" y="4701812"/>
            <a:ext cx="1007841" cy="877715"/>
            <a:chOff x="8339667" y="5393267"/>
            <a:chExt cx="1007841" cy="877715"/>
          </a:xfrm>
        </p:grpSpPr>
        <p:cxnSp>
          <p:nvCxnSpPr>
            <p:cNvPr id="30" name="直接箭头连接符 29"/>
            <p:cNvCxnSpPr/>
            <p:nvPr/>
          </p:nvCxnSpPr>
          <p:spPr>
            <a:xfrm flipV="1">
              <a:off x="8339667" y="5393267"/>
              <a:ext cx="287863" cy="33866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9059645" y="5932316"/>
              <a:ext cx="287863" cy="33866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6105923" y="6175300"/>
            <a:ext cx="5667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too weak at the middle,  and how to improve?</a:t>
            </a:r>
            <a:endParaRPr lang="zh-CN" altLang="en-US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4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inverse of Hessian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" y="2507086"/>
            <a:ext cx="10515600" cy="3804814"/>
          </a:xfrm>
        </p:spPr>
      </p:pic>
      <p:sp>
        <p:nvSpPr>
          <p:cNvPr id="11" name="文本框 10"/>
          <p:cNvSpPr txBox="1"/>
          <p:nvPr/>
        </p:nvSpPr>
        <p:spPr>
          <a:xfrm>
            <a:off x="2311400" y="6311900"/>
            <a:ext cx="2613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is balanced!</a:t>
            </a:r>
            <a:endParaRPr lang="zh-CN" altLang="en-US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1848" y="2010703"/>
            <a:ext cx="29690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Six-corner model</a:t>
            </a:r>
            <a:endParaRPr lang="zh-CN" altLang="en-US" sz="2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inverse </a:t>
            </a:r>
            <a:r>
              <a:rPr lang="en-US" altLang="zh-CN" dirty="0" smtClean="0"/>
              <a:t>of Hessian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6" y="2918613"/>
            <a:ext cx="4831954" cy="25427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4"/>
          <a:stretch/>
        </p:blipFill>
        <p:spPr>
          <a:xfrm>
            <a:off x="6417740" y="1654194"/>
            <a:ext cx="4831954" cy="12644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9"/>
          <a:stretch/>
        </p:blipFill>
        <p:spPr>
          <a:xfrm>
            <a:off x="838200" y="5481598"/>
            <a:ext cx="4851864" cy="12701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4"/>
          <a:stretch/>
        </p:blipFill>
        <p:spPr>
          <a:xfrm>
            <a:off x="6397075" y="2968799"/>
            <a:ext cx="4851865" cy="1264419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4"/>
          <a:stretch/>
        </p:blipFill>
        <p:spPr>
          <a:xfrm>
            <a:off x="6417740" y="4283404"/>
            <a:ext cx="4831200" cy="1287724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1"/>
          <a:stretch/>
        </p:blipFill>
        <p:spPr>
          <a:xfrm>
            <a:off x="6427694" y="5523794"/>
            <a:ext cx="4831200" cy="127739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38200" y="1866488"/>
            <a:ext cx="4851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stacked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different number of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 values (SV)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0320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The inverse of Hessian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27" y="1866488"/>
            <a:ext cx="7262057" cy="242411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27" y="4340029"/>
            <a:ext cx="7262057" cy="25179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38200" y="1866488"/>
            <a:ext cx="4748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corner model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1508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52" y="2873285"/>
            <a:ext cx="6219048" cy="3593592"/>
          </a:xfr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The inverse </a:t>
            </a:r>
            <a:r>
              <a:rPr lang="en-US" altLang="zh-CN" dirty="0" smtClean="0"/>
              <a:t>of Hessian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38200" y="1866488"/>
            <a:ext cx="5233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stacked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number of SVs</a:t>
            </a:r>
            <a:endParaRPr lang="zh-CN" altLang="en-US" sz="105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144415" y="2873285"/>
            <a:ext cx="5812397" cy="3593592"/>
            <a:chOff x="144415" y="2873285"/>
            <a:chExt cx="5812397" cy="35935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15" y="2873285"/>
              <a:ext cx="5812397" cy="3593592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 flipH="1">
              <a:off x="2730191" y="3328114"/>
              <a:ext cx="1421" cy="268393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 flipH="1">
            <a:off x="8570159" y="3328114"/>
            <a:ext cx="1421" cy="2683933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0714" y="1690688"/>
            <a:ext cx="823322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Numerical tests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Next works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34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0714" y="1690688"/>
            <a:ext cx="823322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Numerical tests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Next works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83733" y="1993296"/>
            <a:ext cx="6705600" cy="2286096"/>
          </a:xfrm>
          <a:prstGeom prst="rect">
            <a:avLst/>
          </a:prstGeom>
          <a:solidFill>
            <a:srgbClr val="0000CC">
              <a:alpha val="7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6572" y="5204584"/>
            <a:ext cx="6705600" cy="1310959"/>
          </a:xfrm>
          <a:prstGeom prst="rect">
            <a:avLst/>
          </a:prstGeom>
          <a:solidFill>
            <a:srgbClr val="0000CC">
              <a:alpha val="7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97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a one-corner fault at near surface, the polarities of the corresponding image of NM with source-receiver at two sides of the fault are opposite.  </a:t>
            </a:r>
          </a:p>
          <a:p>
            <a:r>
              <a:rPr lang="en-US" altLang="zh-CN" dirty="0" smtClean="0"/>
              <a:t>The energy of one-shot NM images  for different buried one-corner faults at the same depth depends on the distance between the position of source and fault.</a:t>
            </a:r>
          </a:p>
          <a:p>
            <a:r>
              <a:rPr lang="en-US" altLang="zh-CN" dirty="0" smtClean="0"/>
              <a:t>The inverse of Hessian can balance the </a:t>
            </a:r>
            <a:r>
              <a:rPr lang="en-US" altLang="zh-CN" dirty="0"/>
              <a:t>energy </a:t>
            </a:r>
            <a:r>
              <a:rPr lang="en-US" altLang="zh-CN" dirty="0" smtClean="0"/>
              <a:t>of NM image to some extent.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71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0714" y="1690688"/>
            <a:ext cx="823322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Numerical tests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Next works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83733" y="1993296"/>
            <a:ext cx="6705600" cy="3086704"/>
          </a:xfrm>
          <a:prstGeom prst="rect">
            <a:avLst/>
          </a:prstGeom>
          <a:solidFill>
            <a:srgbClr val="0000CC">
              <a:alpha val="7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28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890657" cy="4351338"/>
          </a:xfrm>
        </p:spPr>
        <p:txBody>
          <a:bodyPr/>
          <a:lstStyle/>
          <a:p>
            <a:r>
              <a:rPr lang="en-US" altLang="zh-CN" dirty="0" smtClean="0"/>
              <a:t>Apply LSNM to the Aqaba seismic data.</a:t>
            </a:r>
          </a:p>
          <a:p>
            <a:endParaRPr lang="en-US" altLang="zh-CN" dirty="0"/>
          </a:p>
          <a:p>
            <a:r>
              <a:rPr lang="en-US" altLang="zh-CN" dirty="0" smtClean="0"/>
              <a:t>Apply LSNM to 3D problem and analyze the polarity and image energy. </a:t>
            </a:r>
          </a:p>
          <a:p>
            <a:endParaRPr lang="en-US" altLang="zh-CN" dirty="0" smtClean="0"/>
          </a:p>
          <a:p>
            <a:r>
              <a:rPr lang="en-US" altLang="zh-CN" dirty="0"/>
              <a:t>Applying this method to </a:t>
            </a:r>
            <a:r>
              <a:rPr lang="en-US" altLang="zh-CN" dirty="0" err="1"/>
              <a:t>USArray</a:t>
            </a:r>
            <a:r>
              <a:rPr lang="en-US" altLang="zh-CN" dirty="0"/>
              <a:t> </a:t>
            </a:r>
            <a:r>
              <a:rPr lang="en-US" altLang="zh-CN" dirty="0" smtClean="0"/>
              <a:t>data.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8096551" y="1825625"/>
            <a:ext cx="3257249" cy="4301516"/>
            <a:chOff x="8040913" y="2010384"/>
            <a:chExt cx="3257249" cy="4301516"/>
          </a:xfrm>
        </p:grpSpPr>
        <p:pic>
          <p:nvPicPr>
            <p:cNvPr id="4" name="图片 3" descr="屏幕剪辑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913" y="2010384"/>
              <a:ext cx="3257249" cy="362841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8715828" y="5911790"/>
              <a:ext cx="2261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(Han Yu et.al, 2014)</a:t>
              </a:r>
              <a:endParaRPr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7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0714" y="1690688"/>
            <a:ext cx="823322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Numerical tests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Next works</a:t>
            </a:r>
          </a:p>
          <a:p>
            <a:endParaRPr lang="zh-CN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95531" y="2704041"/>
            <a:ext cx="6705600" cy="4153959"/>
          </a:xfrm>
          <a:prstGeom prst="rect">
            <a:avLst/>
          </a:prstGeom>
          <a:solidFill>
            <a:srgbClr val="0000CC">
              <a:alpha val="7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07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suffers </a:t>
            </a:r>
            <a:r>
              <a:rPr lang="en-US" altLang="zh-CN" dirty="0" smtClean="0">
                <a:solidFill>
                  <a:srgbClr val="FFFF00"/>
                </a:solidFill>
              </a:rPr>
              <a:t>migration artifacts </a:t>
            </a:r>
            <a:r>
              <a:rPr lang="en-US" altLang="zh-CN" dirty="0" smtClean="0"/>
              <a:t>due to the recording geometry and the non-uniform illumination (AlTheyab et.al, 2015).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Least squares method to solve  Lm=d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38200" y="1959442"/>
                <a:ext cx="9982200" cy="1235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Natural</m:t>
                    </m:r>
                    <m:r>
                      <m:rPr>
                        <m:nor/>
                      </m:rPr>
                      <a:rPr lang="en-US" altLang="zh-CN" sz="2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migration</m:t>
                    </m:r>
                    <m:r>
                      <m:rPr>
                        <m:nor/>
                      </m:rPr>
                      <a:rPr lang="en-US" altLang="zh-CN" sz="2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altLang="zh-CN" sz="2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NM</m:t>
                    </m:r>
                    <m:r>
                      <m:rPr>
                        <m:nor/>
                      </m:rPr>
                      <a:rPr lang="en-US" altLang="zh-CN" sz="280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800" b="1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endParaRPr lang="en-US" altLang="zh-CN" sz="2800" b="1" i="0" dirty="0" smtClean="0">
                  <a:solidFill>
                    <a:prstClr val="white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zh-CN" alt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zh-CN" altLang="en-US" sz="28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zh-CN" altLang="en-US" sz="28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zh-CN" altLang="en-US" sz="2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en-US" altLang="zh-CN" sz="28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altLang="zh-CN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altLang="zh-CN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CN" alt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"/>
                            <m:ctrlPr>
                              <a:rPr lang="zh-CN" alt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zh-CN" altLang="en-US" sz="28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zh-CN" altLang="en-US" sz="28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zh-CN" altLang="en-US" sz="2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zh-CN" altLang="en-US" sz="28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zh-CN" altLang="en-US" sz="28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CN" alt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</m:d>
                        <m:d>
                          <m:dPr>
                            <m:begChr m:val=""/>
                            <m:ctrlPr>
                              <a:rPr lang="zh-CN" alt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zh-CN" altLang="en-US" sz="28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zh-CN" altLang="en-US" sz="28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zh-CN" altLang="en-US" sz="28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zh-CN" altLang="en-US" sz="28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CN" altLang="en-US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59442"/>
                <a:ext cx="9982200" cy="1235403"/>
              </a:xfrm>
              <a:prstGeom prst="rect">
                <a:avLst/>
              </a:prstGeom>
              <a:blipFill rotWithShape="0">
                <a:blip r:embed="rId2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698608" y="5514089"/>
                <a:ext cx="2846485" cy="662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zh-CN" altLang="en-US" sz="28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8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𝐋</m:t>
                                  </m:r>
                                </m:e>
                                <m:sup>
                                  <m:r>
                                    <a:rPr lang="zh-CN" altLang="en-US" sz="2800" b="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zh-CN" altLang="en-US" sz="2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</m:d>
                        </m:e>
                        <m:sup>
                          <m:r>
                            <a:rPr lang="zh-CN" alt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zh-CN" alt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zh-CN" altLang="en-US" sz="28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zh-CN" altLang="en-US" sz="2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𝐝</m:t>
                      </m:r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608" y="5514089"/>
                <a:ext cx="2846485" cy="6628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5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0714" y="1690688"/>
            <a:ext cx="823322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Numerical tests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Next works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38200" y="3542240"/>
            <a:ext cx="6705600" cy="3315760"/>
          </a:xfrm>
          <a:prstGeom prst="rect">
            <a:avLst/>
          </a:prstGeom>
          <a:solidFill>
            <a:srgbClr val="0000CC">
              <a:alpha val="7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5267" y="1690688"/>
            <a:ext cx="6705600" cy="905934"/>
          </a:xfrm>
          <a:prstGeom prst="rect">
            <a:avLst/>
          </a:prstGeom>
          <a:solidFill>
            <a:srgbClr val="0000CC">
              <a:alpha val="7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74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Theory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315" y="1767568"/>
            <a:ext cx="4655457" cy="4351338"/>
          </a:xfrm>
        </p:spPr>
        <p:txBody>
          <a:bodyPr/>
          <a:lstStyle/>
          <a:p>
            <a:r>
              <a:rPr lang="en-US" altLang="zh-CN" dirty="0" smtClean="0"/>
              <a:t>Iterative method: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 txBox="1">
                <a:spLocks/>
              </p:cNvSpPr>
              <p:nvPr/>
            </p:nvSpPr>
            <p:spPr>
              <a:xfrm>
                <a:off x="6640286" y="1825624"/>
                <a:ext cx="5442857" cy="43502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/>
                  <a:t>Inverse of Hessian method </a:t>
                </a:r>
                <a:endParaRPr lang="en-US" altLang="zh-CN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000" b="1"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zh-CN" altLang="en-US" sz="2000" b="1"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zh-CN" altLang="en-US" sz="2000" smtClean="0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d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zh-CN" altLang="en-US" sz="2000" smtClean="0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"/>
                              <m:ctrlP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000" b="1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‘</m:t>
                              </m:r>
                            </m:e>
                          </m:d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 smtClean="0"/>
              </a:p>
              <a:p>
                <a:endParaRPr lang="en-US" altLang="zh-CN" sz="2000" b="1" i="0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000" b="1" i="0" dirty="0" smtClean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SVD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𝑼𝑾</m:t>
                    </m:r>
                    <m:sSup>
                      <m:sSup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CN" sz="1600" dirty="0" smtClean="0"/>
                  <a:t> </a:t>
                </a:r>
              </a:p>
              <a:p>
                <a:pPr lvl="1"/>
                <a:r>
                  <a:rPr lang="en-US" altLang="zh-CN" sz="1600" b="1" dirty="0" err="1" smtClean="0"/>
                  <a:t>pinv</a:t>
                </a:r>
                <a14:m>
                  <m:oMath xmlns:m="http://schemas.openxmlformats.org/officeDocument/2006/math">
                    <m:r>
                      <a:rPr lang="en-US" altLang="zh-CN" sz="1600" b="1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𝑽</m:t>
                    </m:r>
                    <m:sSup>
                      <m:sSup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CN" sz="1600" dirty="0" smtClean="0"/>
                  <a:t>,</a:t>
                </a:r>
                <a:r>
                  <a:rPr lang="en-US" altLang="zh-CN" sz="16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CN" sz="1600" dirty="0"/>
                  <a:t> is pseudoinverse of </a:t>
                </a:r>
                <a:r>
                  <a:rPr lang="en-US" altLang="zh-CN" sz="1600" b="1" i="1" dirty="0" smtClean="0"/>
                  <a:t>W</a:t>
                </a:r>
                <a:r>
                  <a:rPr lang="en-US" altLang="zh-CN" sz="1600" dirty="0" smtClean="0"/>
                  <a:t>      </a:t>
                </a:r>
                <a:endParaRPr lang="en-US" altLang="zh-CN" sz="1600" b="1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1600" b="1">
                        <a:latin typeface="Cambria Math" panose="02040503050406030204" pitchFamily="18" charset="0"/>
                      </a:rPr>
                      <m:t>𝐦</m:t>
                    </m:r>
                    <m:r>
                      <a:rPr lang="zh-CN" altLang="en-US" sz="1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600" b="1"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</m:e>
                              <m:sup>
                                <m:r>
                                  <a:rPr lang="zh-CN" altLang="en-US" sz="1600"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zh-CN" altLang="en-US" sz="1600" b="1">
                                <a:latin typeface="Cambria Math" panose="02040503050406030204" pitchFamily="18" charset="0"/>
                              </a:rPr>
                              <m:t>𝐋</m:t>
                            </m:r>
                          </m:e>
                        </m:d>
                      </m:e>
                      <m: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600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zh-CN" altLang="en-US" sz="1600" b="1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en-US" altLang="zh-CN" sz="1600" dirty="0" smtClean="0"/>
                  <a:t>=</a:t>
                </a:r>
                <a:r>
                  <a:rPr lang="en-US" altLang="zh-CN" sz="1600" dirty="0" err="1" smtClean="0"/>
                  <a:t>pinvH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1600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zh-CN" altLang="en-US" sz="1600" b="1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altLang="zh-CN" sz="16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000" dirty="0" smtClean="0">
                    <a:solidFill>
                      <a:srgbClr val="FFFF00"/>
                    </a:solidFill>
                  </a:rPr>
                  <a:t>CG method to s</a:t>
                </a:r>
                <a:r>
                  <a:rPr lang="en-US" altLang="zh-CN" sz="2000" dirty="0">
                    <a:solidFill>
                      <a:srgbClr val="FFFF00"/>
                    </a:solidFill>
                  </a:rPr>
                  <a:t>o</a:t>
                </a:r>
                <a:r>
                  <a:rPr lang="en-US" altLang="zh-CN" sz="2000" dirty="0" smtClean="0">
                    <a:solidFill>
                      <a:srgbClr val="FFFF00"/>
                    </a:solidFill>
                  </a:rPr>
                  <a:t>lve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en-US" sz="20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zh-CN" altLang="en-US" sz="20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zh-CN" alt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zh-CN" altLang="en-US" sz="20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86" y="1825624"/>
                <a:ext cx="5442857" cy="4350205"/>
              </a:xfrm>
              <a:prstGeom prst="rect">
                <a:avLst/>
              </a:prstGeom>
              <a:blipFill rotWithShape="0">
                <a:blip r:embed="rId2"/>
                <a:stretch>
                  <a:fillRect l="-2016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2302049"/>
            <a:ext cx="5940879" cy="44906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2861" y="5145309"/>
            <a:ext cx="2648854" cy="210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70119" y="3289971"/>
            <a:ext cx="4795060" cy="369332"/>
            <a:chOff x="435432" y="2677885"/>
            <a:chExt cx="4795060" cy="369332"/>
          </a:xfrm>
        </p:grpSpPr>
        <p:sp>
          <p:nvSpPr>
            <p:cNvPr id="12" name="矩形 11"/>
            <p:cNvSpPr/>
            <p:nvPr/>
          </p:nvSpPr>
          <p:spPr>
            <a:xfrm>
              <a:off x="435432" y="2774681"/>
              <a:ext cx="3185882" cy="1862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95484" y="2677885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 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modeling</a:t>
              </a:r>
              <a:endPara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7378" y="4850255"/>
            <a:ext cx="4846356" cy="369332"/>
            <a:chOff x="435432" y="2677885"/>
            <a:chExt cx="4846356" cy="369332"/>
          </a:xfrm>
        </p:grpSpPr>
        <p:sp>
          <p:nvSpPr>
            <p:cNvPr id="15" name="矩形 14"/>
            <p:cNvSpPr/>
            <p:nvPr/>
          </p:nvSpPr>
          <p:spPr>
            <a:xfrm>
              <a:off x="435432" y="2774681"/>
              <a:ext cx="3185882" cy="1862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95484" y="2677885"/>
              <a:ext cx="1486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rd 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migration</a:t>
              </a:r>
              <a:endPara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0120" y="3870541"/>
            <a:ext cx="4846356" cy="369332"/>
            <a:chOff x="435432" y="2677885"/>
            <a:chExt cx="4846356" cy="369332"/>
          </a:xfrm>
        </p:grpSpPr>
        <p:sp>
          <p:nvSpPr>
            <p:cNvPr id="18" name="矩形 17"/>
            <p:cNvSpPr/>
            <p:nvPr/>
          </p:nvSpPr>
          <p:spPr>
            <a:xfrm>
              <a:off x="435432" y="2774681"/>
              <a:ext cx="3185882" cy="1862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795484" y="2677885"/>
              <a:ext cx="1486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nd 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modeling</a:t>
              </a:r>
              <a:endPara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21719" y="2557745"/>
            <a:ext cx="4574517" cy="381395"/>
            <a:chOff x="6821719" y="2405348"/>
            <a:chExt cx="4574517" cy="381395"/>
          </a:xfrm>
        </p:grpSpPr>
        <p:sp>
          <p:nvSpPr>
            <p:cNvPr id="34" name="矩形 33"/>
            <p:cNvSpPr/>
            <p:nvPr/>
          </p:nvSpPr>
          <p:spPr>
            <a:xfrm>
              <a:off x="6821719" y="2436831"/>
              <a:ext cx="3185882" cy="3499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160000" y="2405348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migration</a:t>
              </a:r>
              <a:endPara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640287" y="1767568"/>
            <a:ext cx="4187370" cy="53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540" y="1685660"/>
            <a:ext cx="823322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Numerical tests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Conclusion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FF00"/>
                </a:solidFill>
              </a:rPr>
              <a:t>Next works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38200" y="4389099"/>
            <a:ext cx="6705600" cy="2155826"/>
          </a:xfrm>
          <a:prstGeom prst="rect">
            <a:avLst/>
          </a:prstGeom>
          <a:solidFill>
            <a:srgbClr val="0000CC">
              <a:alpha val="7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3733" y="1685660"/>
            <a:ext cx="6705600" cy="1590940"/>
          </a:xfrm>
          <a:prstGeom prst="rect">
            <a:avLst/>
          </a:prstGeom>
          <a:solidFill>
            <a:srgbClr val="0000CC">
              <a:alpha val="7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40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25975" r="7290" b="12429"/>
          <a:stretch/>
        </p:blipFill>
        <p:spPr>
          <a:xfrm>
            <a:off x="441973" y="2247492"/>
            <a:ext cx="4461933" cy="2463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Numerical tests</a:t>
            </a:r>
            <a:endParaRPr lang="zh-CN" altLang="en-US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478318"/>
            <a:ext cx="116115" cy="254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030514" y="2605318"/>
            <a:ext cx="2953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928913" y="2527909"/>
            <a:ext cx="3156857" cy="154818"/>
            <a:chOff x="1015998" y="5878285"/>
            <a:chExt cx="3156857" cy="154818"/>
          </a:xfrm>
        </p:grpSpPr>
        <p:sp>
          <p:nvSpPr>
            <p:cNvPr id="21" name="流程图: 手动操作 20"/>
            <p:cNvSpPr/>
            <p:nvPr/>
          </p:nvSpPr>
          <p:spPr>
            <a:xfrm>
              <a:off x="1015998" y="5878285"/>
              <a:ext cx="188685" cy="152400"/>
            </a:xfrm>
            <a:prstGeom prst="flowChartManualOpera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流程图: 手动操作 21"/>
            <p:cNvSpPr/>
            <p:nvPr/>
          </p:nvSpPr>
          <p:spPr>
            <a:xfrm>
              <a:off x="3984170" y="5878285"/>
              <a:ext cx="188685" cy="152400"/>
            </a:xfrm>
            <a:prstGeom prst="flowChartManualOpera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流程图: 手动操作 22"/>
            <p:cNvSpPr/>
            <p:nvPr/>
          </p:nvSpPr>
          <p:spPr>
            <a:xfrm>
              <a:off x="1534885" y="5878285"/>
              <a:ext cx="188685" cy="152400"/>
            </a:xfrm>
            <a:prstGeom prst="flowChartManualOpera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流程图: 手动操作 23"/>
            <p:cNvSpPr/>
            <p:nvPr/>
          </p:nvSpPr>
          <p:spPr>
            <a:xfrm>
              <a:off x="2052864" y="5878285"/>
              <a:ext cx="188685" cy="152400"/>
            </a:xfrm>
            <a:prstGeom prst="flowChartManualOpera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流程图: 手动操作 24"/>
            <p:cNvSpPr/>
            <p:nvPr/>
          </p:nvSpPr>
          <p:spPr>
            <a:xfrm>
              <a:off x="2570842" y="5878285"/>
              <a:ext cx="188685" cy="152400"/>
            </a:xfrm>
            <a:prstGeom prst="flowChartManualOpera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10340" y="5954485"/>
              <a:ext cx="295365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流程图: 手动操作 26"/>
            <p:cNvSpPr/>
            <p:nvPr/>
          </p:nvSpPr>
          <p:spPr>
            <a:xfrm>
              <a:off x="3088821" y="5880703"/>
              <a:ext cx="188685" cy="152400"/>
            </a:xfrm>
            <a:prstGeom prst="flowChartManualOpera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流程图: 手动操作 27"/>
            <p:cNvSpPr/>
            <p:nvPr/>
          </p:nvSpPr>
          <p:spPr>
            <a:xfrm>
              <a:off x="3536495" y="5878285"/>
              <a:ext cx="188685" cy="152400"/>
            </a:xfrm>
            <a:prstGeom prst="flowChartManualOpera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五角星 29"/>
          <p:cNvSpPr/>
          <p:nvPr/>
        </p:nvSpPr>
        <p:spPr>
          <a:xfrm>
            <a:off x="932540" y="2463202"/>
            <a:ext cx="181429" cy="181429"/>
          </a:xfrm>
          <a:prstGeom prst="star5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3900712" y="2449897"/>
            <a:ext cx="181429" cy="181429"/>
          </a:xfrm>
          <a:prstGeom prst="star5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1030513" y="2556335"/>
            <a:ext cx="2953657" cy="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96244" y="4673608"/>
            <a:ext cx="3005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 receivers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 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Hz </a:t>
            </a:r>
            <a:endParaRPr lang="zh-CN" alt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内容占位符 2"/>
              <p:cNvSpPr txBox="1">
                <a:spLocks/>
              </p:cNvSpPr>
              <p:nvPr/>
            </p:nvSpPr>
            <p:spPr>
              <a:xfrm>
                <a:off x="5659664" y="1825625"/>
                <a:ext cx="6209248" cy="46026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>
                    <a:solidFill>
                      <a:srgbClr val="FFFF00"/>
                    </a:solidFill>
                  </a:rPr>
                  <a:t>Pre-processing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 smtClean="0"/>
                  <a:t>Mute the scattered waves to obtain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 smtClean="0"/>
                  <a:t>Mute the transmitted waves </a:t>
                </a:r>
                <a:r>
                  <a:rPr lang="en-US" altLang="zh-CN" dirty="0"/>
                  <a:t>to obtain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𝑠𝑐𝑎𝑡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r>
                  <a:rPr lang="en-US" altLang="zh-CN" dirty="0" smtClean="0">
                    <a:solidFill>
                      <a:srgbClr val="FFFF00"/>
                    </a:solidFill>
                  </a:rPr>
                  <a:t>Natural migration</a:t>
                </a:r>
              </a:p>
              <a:p>
                <a:pPr marL="914400" lvl="1" indent="-457200">
                  <a:lnSpc>
                    <a:spcPct val="160000"/>
                  </a:lnSpc>
                  <a:buFont typeface="+mj-lt"/>
                  <a:buAutoNum type="arabicPeriod"/>
                </a:pPr>
                <a:r>
                  <a:rPr lang="en-US" altLang="zh-CN" dirty="0" smtClean="0"/>
                  <a:t>Calculate the kernel: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CN" alt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/>
                      <m:e>
                        <m:d>
                          <m:dPr>
                            <m:begChr m:val="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"/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𝑡𝑟𝑎𝑛𝑠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𝑡𝑟𝑎𝑛𝑠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endParaRPr lang="en-US" altLang="zh-CN" dirty="0" smtClean="0"/>
              </a:p>
              <a:p>
                <a:pPr marL="914400" lvl="1" indent="-457200">
                  <a:lnSpc>
                    <a:spcPct val="160000"/>
                  </a:lnSpc>
                  <a:buFont typeface="+mj-lt"/>
                  <a:buAutoNum type="arabicPeriod"/>
                </a:pPr>
                <a:r>
                  <a:rPr lang="en-US" altLang="zh-CN" dirty="0" smtClean="0"/>
                  <a:t>Calculate the migration image for each shot: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b="1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CN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𝐋</m:t>
                            </m:r>
                          </m:e>
                          <m: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/>
                          <m:t> </m:t>
                        </m:r>
                      </m:e>
                    </m:nary>
                  </m:oMath>
                </a14:m>
                <a:endParaRPr lang="en-US" altLang="zh-CN" dirty="0" smtClean="0"/>
              </a:p>
              <a:p>
                <a:pPr marL="914400" lvl="1" indent="-457200">
                  <a:lnSpc>
                    <a:spcPct val="160000"/>
                  </a:lnSpc>
                  <a:buFont typeface="+mj-lt"/>
                  <a:buAutoNum type="arabicPeriod"/>
                </a:pPr>
                <a:r>
                  <a:rPr lang="en-US" altLang="zh-CN" dirty="0" smtClean="0"/>
                  <a:t>Stack the image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b="1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of all shots: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𝒔𝒕𝒂𝒄𝒌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/>
                          <m:t> </m:t>
                        </m:r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64" y="1825625"/>
                <a:ext cx="6209248" cy="4602607"/>
              </a:xfrm>
              <a:prstGeom prst="rect">
                <a:avLst/>
              </a:prstGeom>
              <a:blipFill rotWithShape="0">
                <a:blip r:embed="rId4"/>
                <a:stretch>
                  <a:fillRect l="-1276" t="-2646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/>
          <p:cNvSpPr txBox="1"/>
          <p:nvPr/>
        </p:nvSpPr>
        <p:spPr>
          <a:xfrm>
            <a:off x="2694186" y="4702036"/>
            <a:ext cx="300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Buried corners locations: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708548" y="5109270"/>
            <a:ext cx="300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x1=32 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x2=46 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708548" y="5460813"/>
            <a:ext cx="300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x3=122 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x4=151 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694186" y="5869180"/>
            <a:ext cx="300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x5=227 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x6=271 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depth is 10 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41" name="直接连接符 40"/>
          <p:cNvCxnSpPr/>
          <p:nvPr/>
        </p:nvCxnSpPr>
        <p:spPr>
          <a:xfrm flipH="1" flipV="1">
            <a:off x="1320739" y="2604110"/>
            <a:ext cx="4233" cy="15953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 flipV="1">
            <a:off x="1481606" y="2604105"/>
            <a:ext cx="4233" cy="15953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 flipV="1">
            <a:off x="2200729" y="2562383"/>
            <a:ext cx="4233" cy="15953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 flipV="1">
            <a:off x="2504922" y="2561777"/>
            <a:ext cx="4233" cy="15953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3250604" y="2587779"/>
            <a:ext cx="4233" cy="15953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3699340" y="2587773"/>
            <a:ext cx="4233" cy="159536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016189" y="408275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371176" y="407767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21997" y="383383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x3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299249" y="410495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x4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446023" y="409672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x6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855790" y="383383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x5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78879" y="1750927"/>
            <a:ext cx="31550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corners model </a:t>
            </a:r>
            <a:endParaRPr lang="en-US" altLang="zh-CN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Nature Migration image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62" y="1905001"/>
            <a:ext cx="6267270" cy="2336800"/>
          </a:xfrm>
        </p:spPr>
      </p:pic>
      <p:cxnSp>
        <p:nvCxnSpPr>
          <p:cNvPr id="6" name="直接连接符 5"/>
          <p:cNvCxnSpPr/>
          <p:nvPr/>
        </p:nvCxnSpPr>
        <p:spPr>
          <a:xfrm flipV="1">
            <a:off x="1329268" y="2413001"/>
            <a:ext cx="1" cy="127846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540937" y="2412995"/>
            <a:ext cx="1" cy="127847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2777066" y="2396066"/>
            <a:ext cx="2" cy="12954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225802" y="2387594"/>
            <a:ext cx="4" cy="130387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477551" y="2387593"/>
            <a:ext cx="1" cy="130387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163351" y="2386142"/>
            <a:ext cx="1" cy="130532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905935" y="1862666"/>
            <a:ext cx="4690534" cy="4980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935" y="1870397"/>
            <a:ext cx="3166534" cy="499534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32469" y="3073401"/>
            <a:ext cx="4928144" cy="2320725"/>
            <a:chOff x="769534" y="3073401"/>
            <a:chExt cx="4928144" cy="2320725"/>
          </a:xfrm>
        </p:grpSpPr>
        <p:sp>
          <p:nvSpPr>
            <p:cNvPr id="21" name="文本框 20"/>
            <p:cNvSpPr txBox="1"/>
            <p:nvPr/>
          </p:nvSpPr>
          <p:spPr>
            <a:xfrm>
              <a:off x="769534" y="4994016"/>
              <a:ext cx="49281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2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the weak energy at  the middle.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V="1">
              <a:off x="2556936" y="3073401"/>
              <a:ext cx="440264" cy="4763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3029748" y="3079811"/>
              <a:ext cx="407716" cy="5777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522882" y="4507903"/>
            <a:ext cx="5405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1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polarity for the fault is different.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05935" y="3335867"/>
            <a:ext cx="1057997" cy="241114"/>
            <a:chOff x="1143000" y="3335867"/>
            <a:chExt cx="1057997" cy="241114"/>
          </a:xfrm>
        </p:grpSpPr>
        <p:cxnSp>
          <p:nvCxnSpPr>
            <p:cNvPr id="29" name="直接箭头连接符 28"/>
            <p:cNvCxnSpPr/>
            <p:nvPr/>
          </p:nvCxnSpPr>
          <p:spPr>
            <a:xfrm flipV="1">
              <a:off x="1143000" y="3335867"/>
              <a:ext cx="355600" cy="2138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 flipV="1">
              <a:off x="1815770" y="3362170"/>
              <a:ext cx="385227" cy="2148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982135" y="2503361"/>
            <a:ext cx="3415963" cy="197506"/>
            <a:chOff x="1219200" y="2503361"/>
            <a:chExt cx="3415963" cy="197506"/>
          </a:xfrm>
        </p:grpSpPr>
        <p:cxnSp>
          <p:nvCxnSpPr>
            <p:cNvPr id="34" name="直接箭头连接符 33"/>
            <p:cNvCxnSpPr/>
            <p:nvPr/>
          </p:nvCxnSpPr>
          <p:spPr>
            <a:xfrm flipV="1">
              <a:off x="1219200" y="2573867"/>
              <a:ext cx="279400" cy="127000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flipV="1">
              <a:off x="4355763" y="2503361"/>
              <a:ext cx="279400" cy="127000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2676" y="2023534"/>
            <a:ext cx="4479506" cy="3488266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6955033" y="2270026"/>
            <a:ext cx="2739320" cy="2836349"/>
            <a:chOff x="6955033" y="2270026"/>
            <a:chExt cx="2739320" cy="2836349"/>
          </a:xfrm>
        </p:grpSpPr>
        <p:cxnSp>
          <p:nvCxnSpPr>
            <p:cNvPr id="40" name="直接箭头连接符 39"/>
            <p:cNvCxnSpPr/>
            <p:nvPr/>
          </p:nvCxnSpPr>
          <p:spPr>
            <a:xfrm>
              <a:off x="6976533" y="2294467"/>
              <a:ext cx="2700867" cy="28109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五角星 40"/>
            <p:cNvSpPr/>
            <p:nvPr/>
          </p:nvSpPr>
          <p:spPr>
            <a:xfrm>
              <a:off x="6955033" y="2270026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2" name="五角星 41"/>
            <p:cNvSpPr/>
            <p:nvPr/>
          </p:nvSpPr>
          <p:spPr>
            <a:xfrm>
              <a:off x="7565922" y="2891972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4" name="五角星 43"/>
            <p:cNvSpPr/>
            <p:nvPr/>
          </p:nvSpPr>
          <p:spPr>
            <a:xfrm>
              <a:off x="8132855" y="3510040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5" name="五角星 44"/>
            <p:cNvSpPr/>
            <p:nvPr/>
          </p:nvSpPr>
          <p:spPr>
            <a:xfrm>
              <a:off x="8801725" y="4176487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6" name="五角星 45"/>
            <p:cNvSpPr/>
            <p:nvPr/>
          </p:nvSpPr>
          <p:spPr>
            <a:xfrm>
              <a:off x="9512924" y="4924946"/>
              <a:ext cx="181429" cy="181429"/>
            </a:xfrm>
            <a:prstGeom prst="star5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762482" y="3713239"/>
            <a:ext cx="3063689" cy="299961"/>
            <a:chOff x="6762482" y="3713239"/>
            <a:chExt cx="3063689" cy="299961"/>
          </a:xfrm>
        </p:grpSpPr>
        <p:cxnSp>
          <p:nvCxnSpPr>
            <p:cNvPr id="49" name="直接箭头连接符 48"/>
            <p:cNvCxnSpPr/>
            <p:nvPr/>
          </p:nvCxnSpPr>
          <p:spPr>
            <a:xfrm flipV="1">
              <a:off x="6762482" y="3713239"/>
              <a:ext cx="451118" cy="2709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9512924" y="3745897"/>
              <a:ext cx="313247" cy="26730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6477981" y="4448024"/>
            <a:ext cx="658482" cy="657376"/>
            <a:chOff x="6700514" y="3713239"/>
            <a:chExt cx="658482" cy="657376"/>
          </a:xfrm>
        </p:grpSpPr>
        <p:cxnSp>
          <p:nvCxnSpPr>
            <p:cNvPr id="55" name="直接箭头连接符 54"/>
            <p:cNvCxnSpPr/>
            <p:nvPr/>
          </p:nvCxnSpPr>
          <p:spPr>
            <a:xfrm flipV="1">
              <a:off x="6762482" y="3713239"/>
              <a:ext cx="451118" cy="2709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 flipV="1">
              <a:off x="6700514" y="4188960"/>
              <a:ext cx="658482" cy="18165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4094604" y="3345305"/>
            <a:ext cx="1488517" cy="373324"/>
            <a:chOff x="1143000" y="3176389"/>
            <a:chExt cx="1488517" cy="373324"/>
          </a:xfrm>
        </p:grpSpPr>
        <p:cxnSp>
          <p:nvCxnSpPr>
            <p:cNvPr id="39" name="直接箭头连接符 38"/>
            <p:cNvCxnSpPr/>
            <p:nvPr/>
          </p:nvCxnSpPr>
          <p:spPr>
            <a:xfrm flipV="1">
              <a:off x="1143000" y="3335867"/>
              <a:ext cx="355600" cy="2138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H="1" flipV="1">
              <a:off x="2246290" y="3176389"/>
              <a:ext cx="385227" cy="2148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02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522</Words>
  <Application>Microsoft Office PowerPoint</Application>
  <PresentationFormat>宽屏</PresentationFormat>
  <Paragraphs>166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Least Squares Natural Migration (LSNM) of Surface Waves</vt:lpstr>
      <vt:lpstr>Outline</vt:lpstr>
      <vt:lpstr>Outline</vt:lpstr>
      <vt:lpstr>Introduction</vt:lpstr>
      <vt:lpstr>Outline</vt:lpstr>
      <vt:lpstr>Theory</vt:lpstr>
      <vt:lpstr>Outline</vt:lpstr>
      <vt:lpstr>Numerical tests</vt:lpstr>
      <vt:lpstr>Nature Migration image</vt:lpstr>
      <vt:lpstr>Analysis for two-corner model</vt:lpstr>
      <vt:lpstr>Analysis for two-corner model</vt:lpstr>
      <vt:lpstr>Polarity analysis</vt:lpstr>
      <vt:lpstr>Polarity analysis</vt:lpstr>
      <vt:lpstr>Energy analysis</vt:lpstr>
      <vt:lpstr>Migration image of six-corner model</vt:lpstr>
      <vt:lpstr>The inverse of Hessian</vt:lpstr>
      <vt:lpstr>The inverse of Hessian</vt:lpstr>
      <vt:lpstr>PowerPoint 演示文稿</vt:lpstr>
      <vt:lpstr>The inverse of Hessian</vt:lpstr>
      <vt:lpstr>Outline</vt:lpstr>
      <vt:lpstr>Conclusion</vt:lpstr>
      <vt:lpstr>Outline</vt:lpstr>
      <vt:lpstr>Next works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Least Squares Natural Migration (LSNM) of Surface Waves</dc:title>
  <dc:creator>Liu Zhaolun</dc:creator>
  <cp:lastModifiedBy>Liu Zhaolun</cp:lastModifiedBy>
  <cp:revision>103</cp:revision>
  <dcterms:created xsi:type="dcterms:W3CDTF">2015-12-02T21:19:43Z</dcterms:created>
  <dcterms:modified xsi:type="dcterms:W3CDTF">2015-12-10T10:37:34Z</dcterms:modified>
</cp:coreProperties>
</file>